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460" r:id="rId2"/>
    <p:sldId id="461" r:id="rId3"/>
    <p:sldId id="462" r:id="rId4"/>
    <p:sldId id="463" r:id="rId5"/>
    <p:sldId id="464" r:id="rId6"/>
    <p:sldId id="465" r:id="rId7"/>
    <p:sldId id="466" r:id="rId8"/>
    <p:sldId id="467" r:id="rId9"/>
    <p:sldId id="468" r:id="rId10"/>
    <p:sldId id="469" r:id="rId11"/>
    <p:sldId id="470" r:id="rId12"/>
    <p:sldId id="471" r:id="rId13"/>
    <p:sldId id="472" r:id="rId14"/>
    <p:sldId id="473" r:id="rId15"/>
    <p:sldId id="474" r:id="rId16"/>
    <p:sldId id="475" r:id="rId17"/>
    <p:sldId id="476" r:id="rId18"/>
    <p:sldId id="477" r:id="rId19"/>
    <p:sldId id="478" r:id="rId20"/>
    <p:sldId id="479" r:id="rId21"/>
    <p:sldId id="480" r:id="rId22"/>
    <p:sldId id="481" r:id="rId23"/>
    <p:sldId id="482" r:id="rId24"/>
    <p:sldId id="483" r:id="rId25"/>
    <p:sldId id="484" r:id="rId26"/>
    <p:sldId id="485" r:id="rId27"/>
    <p:sldId id="486" r:id="rId28"/>
    <p:sldId id="487" r:id="rId29"/>
    <p:sldId id="488" r:id="rId30"/>
    <p:sldId id="489" r:id="rId31"/>
    <p:sldId id="490" r:id="rId32"/>
    <p:sldId id="491" r:id="rId33"/>
    <p:sldId id="492" r:id="rId34"/>
    <p:sldId id="493" r:id="rId35"/>
    <p:sldId id="494" r:id="rId36"/>
    <p:sldId id="495" r:id="rId37"/>
    <p:sldId id="496" r:id="rId38"/>
    <p:sldId id="497" r:id="rId39"/>
    <p:sldId id="498" r:id="rId40"/>
    <p:sldId id="499" r:id="rId41"/>
    <p:sldId id="500" r:id="rId42"/>
    <p:sldId id="501" r:id="rId43"/>
    <p:sldId id="502" r:id="rId44"/>
    <p:sldId id="503" r:id="rId45"/>
    <p:sldId id="504" r:id="rId46"/>
    <p:sldId id="505" r:id="rId47"/>
    <p:sldId id="506" r:id="rId48"/>
    <p:sldId id="507" r:id="rId49"/>
    <p:sldId id="508" r:id="rId50"/>
    <p:sldId id="509" r:id="rId51"/>
    <p:sldId id="510" r:id="rId52"/>
    <p:sldId id="511" r:id="rId53"/>
    <p:sldId id="512" r:id="rId54"/>
    <p:sldId id="513" r:id="rId55"/>
    <p:sldId id="514" r:id="rId56"/>
    <p:sldId id="515" r:id="rId57"/>
    <p:sldId id="516" r:id="rId58"/>
    <p:sldId id="517" r:id="rId59"/>
    <p:sldId id="518" r:id="rId60"/>
    <p:sldId id="519" r:id="rId61"/>
    <p:sldId id="520" r:id="rId62"/>
    <p:sldId id="521" r:id="rId63"/>
    <p:sldId id="522" r:id="rId64"/>
    <p:sldId id="523" r:id="rId65"/>
    <p:sldId id="524" r:id="rId66"/>
    <p:sldId id="525" r:id="rId67"/>
    <p:sldId id="526" r:id="rId68"/>
    <p:sldId id="527" r:id="rId69"/>
    <p:sldId id="528" r:id="rId70"/>
    <p:sldId id="529" r:id="rId71"/>
    <p:sldId id="530" r:id="rId72"/>
    <p:sldId id="531" r:id="rId73"/>
    <p:sldId id="532" r:id="rId74"/>
    <p:sldId id="533" r:id="rId75"/>
    <p:sldId id="534" r:id="rId76"/>
    <p:sldId id="535" r:id="rId77"/>
    <p:sldId id="536" r:id="rId78"/>
    <p:sldId id="537" r:id="rId79"/>
    <p:sldId id="538" r:id="rId80"/>
    <p:sldId id="539" r:id="rId81"/>
    <p:sldId id="540" r:id="rId82"/>
    <p:sldId id="541" r:id="rId83"/>
    <p:sldId id="542" r:id="rId84"/>
    <p:sldId id="543" r:id="rId8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11FF"/>
    <a:srgbClr val="FF0102"/>
    <a:srgbClr val="48FA38"/>
    <a:srgbClr val="36FA00"/>
    <a:srgbClr val="04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/>
    <p:restoredTop sz="72925"/>
  </p:normalViewPr>
  <p:slideViewPr>
    <p:cSldViewPr snapToGrid="0" snapToObjects="1">
      <p:cViewPr varScale="1">
        <p:scale>
          <a:sx n="87" d="100"/>
          <a:sy n="87" d="100"/>
        </p:scale>
        <p:origin x="2136" y="192"/>
      </p:cViewPr>
      <p:guideLst/>
    </p:cSldViewPr>
  </p:slideViewPr>
  <p:notesTextViewPr>
    <p:cViewPr>
      <p:scale>
        <a:sx n="170" d="100"/>
        <a:sy n="17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E836D4-3C97-0644-9099-CD3F5E7B3C09}" type="doc">
      <dgm:prSet loTypeId="urn:microsoft.com/office/officeart/2005/8/layout/vList3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37FAF00-18FD-324A-965E-E07DEF42FFE3}">
      <dgm:prSet phldrT="[Text]"/>
      <dgm:spPr/>
      <dgm:t>
        <a:bodyPr/>
        <a:lstStyle/>
        <a:p>
          <a:r>
            <a:rPr lang="en-US" dirty="0"/>
            <a:t>Ease of Interpretation</a:t>
          </a:r>
        </a:p>
      </dgm:t>
    </dgm:pt>
    <dgm:pt modelId="{6503378F-910B-854C-A9DA-D266ECB34FFF}" type="parTrans" cxnId="{CA5FCAC9-4A58-644F-B145-6D40E55C4AEC}">
      <dgm:prSet/>
      <dgm:spPr/>
      <dgm:t>
        <a:bodyPr/>
        <a:lstStyle/>
        <a:p>
          <a:endParaRPr lang="en-US"/>
        </a:p>
      </dgm:t>
    </dgm:pt>
    <dgm:pt modelId="{B37AE3C6-6821-BD40-A344-78823CF78745}" type="sibTrans" cxnId="{CA5FCAC9-4A58-644F-B145-6D40E55C4AEC}">
      <dgm:prSet/>
      <dgm:spPr/>
      <dgm:t>
        <a:bodyPr/>
        <a:lstStyle/>
        <a:p>
          <a:endParaRPr lang="en-US"/>
        </a:p>
      </dgm:t>
    </dgm:pt>
    <dgm:pt modelId="{C614D9BA-63CA-4945-BC9D-C116EAF5CEEB}">
      <dgm:prSet phldrT="[Text]"/>
      <dgm:spPr/>
      <dgm:t>
        <a:bodyPr/>
        <a:lstStyle/>
        <a:p>
          <a:r>
            <a:rPr lang="en-US" dirty="0"/>
            <a:t>Usage Patterns</a:t>
          </a:r>
        </a:p>
      </dgm:t>
    </dgm:pt>
    <dgm:pt modelId="{399175BC-9AC3-BE4A-948C-C4AFE682B731}" type="parTrans" cxnId="{A62A832B-78AA-6644-BD4E-D673C1F7F1F4}">
      <dgm:prSet/>
      <dgm:spPr/>
      <dgm:t>
        <a:bodyPr/>
        <a:lstStyle/>
        <a:p>
          <a:endParaRPr lang="en-US"/>
        </a:p>
      </dgm:t>
    </dgm:pt>
    <dgm:pt modelId="{BC11B2AE-4E2A-7A43-889B-588339959E11}" type="sibTrans" cxnId="{A62A832B-78AA-6644-BD4E-D673C1F7F1F4}">
      <dgm:prSet/>
      <dgm:spPr/>
      <dgm:t>
        <a:bodyPr/>
        <a:lstStyle/>
        <a:p>
          <a:endParaRPr lang="en-US"/>
        </a:p>
      </dgm:t>
    </dgm:pt>
    <dgm:pt modelId="{9BF4D8AE-76F3-8541-8D33-DBE9D274361C}" type="pres">
      <dgm:prSet presAssocID="{FAE836D4-3C97-0644-9099-CD3F5E7B3C09}" presName="linearFlow" presStyleCnt="0">
        <dgm:presLayoutVars>
          <dgm:dir/>
          <dgm:resizeHandles val="exact"/>
        </dgm:presLayoutVars>
      </dgm:prSet>
      <dgm:spPr/>
    </dgm:pt>
    <dgm:pt modelId="{86039090-86AE-014C-B335-12D0EBA72610}" type="pres">
      <dgm:prSet presAssocID="{C614D9BA-63CA-4945-BC9D-C116EAF5CEEB}" presName="composite" presStyleCnt="0"/>
      <dgm:spPr/>
    </dgm:pt>
    <dgm:pt modelId="{75C3290A-F4D8-834C-AAF3-2D1E9CAC4354}" type="pres">
      <dgm:prSet presAssocID="{C614D9BA-63CA-4945-BC9D-C116EAF5CEEB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C2A553A-EBE1-2C41-AA14-BC3DC392819F}" type="pres">
      <dgm:prSet presAssocID="{C614D9BA-63CA-4945-BC9D-C116EAF5CEEB}" presName="txShp" presStyleLbl="node1" presStyleIdx="0" presStyleCnt="2">
        <dgm:presLayoutVars>
          <dgm:bulletEnabled val="1"/>
        </dgm:presLayoutVars>
      </dgm:prSet>
      <dgm:spPr/>
    </dgm:pt>
    <dgm:pt modelId="{56A654E8-BA64-3F45-96C4-5955FF375AE5}" type="pres">
      <dgm:prSet presAssocID="{BC11B2AE-4E2A-7A43-889B-588339959E11}" presName="spacing" presStyleCnt="0"/>
      <dgm:spPr/>
    </dgm:pt>
    <dgm:pt modelId="{809033B8-EEC1-2F41-BB29-A60D5E2DCCE0}" type="pres">
      <dgm:prSet presAssocID="{137FAF00-18FD-324A-965E-E07DEF42FFE3}" presName="composite" presStyleCnt="0"/>
      <dgm:spPr/>
    </dgm:pt>
    <dgm:pt modelId="{0225B27B-04BB-0740-86F3-DCAE7DC58CB4}" type="pres">
      <dgm:prSet presAssocID="{137FAF00-18FD-324A-965E-E07DEF42FFE3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02BDD5B-7769-F345-BA6E-0D35FFCECD6A}" type="pres">
      <dgm:prSet presAssocID="{137FAF00-18FD-324A-965E-E07DEF42FFE3}" presName="txShp" presStyleLbl="node1" presStyleIdx="1" presStyleCnt="2">
        <dgm:presLayoutVars>
          <dgm:bulletEnabled val="1"/>
        </dgm:presLayoutVars>
      </dgm:prSet>
      <dgm:spPr/>
    </dgm:pt>
  </dgm:ptLst>
  <dgm:cxnLst>
    <dgm:cxn modelId="{A62A832B-78AA-6644-BD4E-D673C1F7F1F4}" srcId="{FAE836D4-3C97-0644-9099-CD3F5E7B3C09}" destId="{C614D9BA-63CA-4945-BC9D-C116EAF5CEEB}" srcOrd="0" destOrd="0" parTransId="{399175BC-9AC3-BE4A-948C-C4AFE682B731}" sibTransId="{BC11B2AE-4E2A-7A43-889B-588339959E11}"/>
    <dgm:cxn modelId="{D874C560-9E3C-A84F-9BF7-A7AE2D717566}" type="presOf" srcId="{FAE836D4-3C97-0644-9099-CD3F5E7B3C09}" destId="{9BF4D8AE-76F3-8541-8D33-DBE9D274361C}" srcOrd="0" destOrd="0" presId="urn:microsoft.com/office/officeart/2005/8/layout/vList3"/>
    <dgm:cxn modelId="{D8289E70-E07B-B843-9E00-13EF59EF5C44}" type="presOf" srcId="{C614D9BA-63CA-4945-BC9D-C116EAF5CEEB}" destId="{6C2A553A-EBE1-2C41-AA14-BC3DC392819F}" srcOrd="0" destOrd="0" presId="urn:microsoft.com/office/officeart/2005/8/layout/vList3"/>
    <dgm:cxn modelId="{B20B4F82-0971-0A44-BE65-447DC834E4F4}" type="presOf" srcId="{137FAF00-18FD-324A-965E-E07DEF42FFE3}" destId="{F02BDD5B-7769-F345-BA6E-0D35FFCECD6A}" srcOrd="0" destOrd="0" presId="urn:microsoft.com/office/officeart/2005/8/layout/vList3"/>
    <dgm:cxn modelId="{CA5FCAC9-4A58-644F-B145-6D40E55C4AEC}" srcId="{FAE836D4-3C97-0644-9099-CD3F5E7B3C09}" destId="{137FAF00-18FD-324A-965E-E07DEF42FFE3}" srcOrd="1" destOrd="0" parTransId="{6503378F-910B-854C-A9DA-D266ECB34FFF}" sibTransId="{B37AE3C6-6821-BD40-A344-78823CF78745}"/>
    <dgm:cxn modelId="{4500E6E3-AEF2-CA48-A1F0-475D6DE249B8}" type="presParOf" srcId="{9BF4D8AE-76F3-8541-8D33-DBE9D274361C}" destId="{86039090-86AE-014C-B335-12D0EBA72610}" srcOrd="0" destOrd="0" presId="urn:microsoft.com/office/officeart/2005/8/layout/vList3"/>
    <dgm:cxn modelId="{30C3808A-423C-D249-A08D-31414DF0BF0B}" type="presParOf" srcId="{86039090-86AE-014C-B335-12D0EBA72610}" destId="{75C3290A-F4D8-834C-AAF3-2D1E9CAC4354}" srcOrd="0" destOrd="0" presId="urn:microsoft.com/office/officeart/2005/8/layout/vList3"/>
    <dgm:cxn modelId="{51530AB5-9283-224E-8F78-7E5D9AED3E10}" type="presParOf" srcId="{86039090-86AE-014C-B335-12D0EBA72610}" destId="{6C2A553A-EBE1-2C41-AA14-BC3DC392819F}" srcOrd="1" destOrd="0" presId="urn:microsoft.com/office/officeart/2005/8/layout/vList3"/>
    <dgm:cxn modelId="{93B3FEB7-EDB1-D14A-A25B-9B2F52F5B0FB}" type="presParOf" srcId="{9BF4D8AE-76F3-8541-8D33-DBE9D274361C}" destId="{56A654E8-BA64-3F45-96C4-5955FF375AE5}" srcOrd="1" destOrd="0" presId="urn:microsoft.com/office/officeart/2005/8/layout/vList3"/>
    <dgm:cxn modelId="{EA5344AA-45E1-ED4A-9DB3-46E9B70C485E}" type="presParOf" srcId="{9BF4D8AE-76F3-8541-8D33-DBE9D274361C}" destId="{809033B8-EEC1-2F41-BB29-A60D5E2DCCE0}" srcOrd="2" destOrd="0" presId="urn:microsoft.com/office/officeart/2005/8/layout/vList3"/>
    <dgm:cxn modelId="{37228B57-291A-5C48-AAE5-135E5FA0ABF7}" type="presParOf" srcId="{809033B8-EEC1-2F41-BB29-A60D5E2DCCE0}" destId="{0225B27B-04BB-0740-86F3-DCAE7DC58CB4}" srcOrd="0" destOrd="0" presId="urn:microsoft.com/office/officeart/2005/8/layout/vList3"/>
    <dgm:cxn modelId="{334C9B31-0382-2A45-A8CE-643DBBB59FBA}" type="presParOf" srcId="{809033B8-EEC1-2F41-BB29-A60D5E2DCCE0}" destId="{F02BDD5B-7769-F345-BA6E-0D35FFCECD6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E836D4-3C97-0644-9099-CD3F5E7B3C09}" type="doc">
      <dgm:prSet loTypeId="urn:microsoft.com/office/officeart/2005/8/layout/vList3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37FAF00-18FD-324A-965E-E07DEF42FFE3}">
      <dgm:prSet phldrT="[Text]"/>
      <dgm:spPr/>
      <dgm:t>
        <a:bodyPr/>
        <a:lstStyle/>
        <a:p>
          <a:r>
            <a:rPr lang="en-US" dirty="0"/>
            <a:t>Ease of Interpretation</a:t>
          </a:r>
        </a:p>
      </dgm:t>
    </dgm:pt>
    <dgm:pt modelId="{6503378F-910B-854C-A9DA-D266ECB34FFF}" type="parTrans" cxnId="{CA5FCAC9-4A58-644F-B145-6D40E55C4AEC}">
      <dgm:prSet/>
      <dgm:spPr/>
      <dgm:t>
        <a:bodyPr/>
        <a:lstStyle/>
        <a:p>
          <a:endParaRPr lang="en-US"/>
        </a:p>
      </dgm:t>
    </dgm:pt>
    <dgm:pt modelId="{B37AE3C6-6821-BD40-A344-78823CF78745}" type="sibTrans" cxnId="{CA5FCAC9-4A58-644F-B145-6D40E55C4AEC}">
      <dgm:prSet/>
      <dgm:spPr/>
      <dgm:t>
        <a:bodyPr/>
        <a:lstStyle/>
        <a:p>
          <a:endParaRPr lang="en-US"/>
        </a:p>
      </dgm:t>
    </dgm:pt>
    <dgm:pt modelId="{C614D9BA-63CA-4945-BC9D-C116EAF5CEEB}">
      <dgm:prSet phldrT="[Text]"/>
      <dgm:spPr/>
      <dgm:t>
        <a:bodyPr/>
        <a:lstStyle/>
        <a:p>
          <a:r>
            <a:rPr lang="en-US" dirty="0"/>
            <a:t>Usage Patterns</a:t>
          </a:r>
        </a:p>
      </dgm:t>
    </dgm:pt>
    <dgm:pt modelId="{399175BC-9AC3-BE4A-948C-C4AFE682B731}" type="parTrans" cxnId="{A62A832B-78AA-6644-BD4E-D673C1F7F1F4}">
      <dgm:prSet/>
      <dgm:spPr/>
      <dgm:t>
        <a:bodyPr/>
        <a:lstStyle/>
        <a:p>
          <a:endParaRPr lang="en-US"/>
        </a:p>
      </dgm:t>
    </dgm:pt>
    <dgm:pt modelId="{BC11B2AE-4E2A-7A43-889B-588339959E11}" type="sibTrans" cxnId="{A62A832B-78AA-6644-BD4E-D673C1F7F1F4}">
      <dgm:prSet/>
      <dgm:spPr/>
      <dgm:t>
        <a:bodyPr/>
        <a:lstStyle/>
        <a:p>
          <a:endParaRPr lang="en-US"/>
        </a:p>
      </dgm:t>
    </dgm:pt>
    <dgm:pt modelId="{9BF4D8AE-76F3-8541-8D33-DBE9D274361C}" type="pres">
      <dgm:prSet presAssocID="{FAE836D4-3C97-0644-9099-CD3F5E7B3C09}" presName="linearFlow" presStyleCnt="0">
        <dgm:presLayoutVars>
          <dgm:dir/>
          <dgm:resizeHandles val="exact"/>
        </dgm:presLayoutVars>
      </dgm:prSet>
      <dgm:spPr/>
    </dgm:pt>
    <dgm:pt modelId="{86039090-86AE-014C-B335-12D0EBA72610}" type="pres">
      <dgm:prSet presAssocID="{C614D9BA-63CA-4945-BC9D-C116EAF5CEEB}" presName="composite" presStyleCnt="0"/>
      <dgm:spPr/>
    </dgm:pt>
    <dgm:pt modelId="{75C3290A-F4D8-834C-AAF3-2D1E9CAC4354}" type="pres">
      <dgm:prSet presAssocID="{C614D9BA-63CA-4945-BC9D-C116EAF5CEEB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C2A553A-EBE1-2C41-AA14-BC3DC392819F}" type="pres">
      <dgm:prSet presAssocID="{C614D9BA-63CA-4945-BC9D-C116EAF5CEEB}" presName="txShp" presStyleLbl="node1" presStyleIdx="0" presStyleCnt="2">
        <dgm:presLayoutVars>
          <dgm:bulletEnabled val="1"/>
        </dgm:presLayoutVars>
      </dgm:prSet>
      <dgm:spPr/>
    </dgm:pt>
    <dgm:pt modelId="{56A654E8-BA64-3F45-96C4-5955FF375AE5}" type="pres">
      <dgm:prSet presAssocID="{BC11B2AE-4E2A-7A43-889B-588339959E11}" presName="spacing" presStyleCnt="0"/>
      <dgm:spPr/>
    </dgm:pt>
    <dgm:pt modelId="{809033B8-EEC1-2F41-BB29-A60D5E2DCCE0}" type="pres">
      <dgm:prSet presAssocID="{137FAF00-18FD-324A-965E-E07DEF42FFE3}" presName="composite" presStyleCnt="0"/>
      <dgm:spPr/>
    </dgm:pt>
    <dgm:pt modelId="{0225B27B-04BB-0740-86F3-DCAE7DC58CB4}" type="pres">
      <dgm:prSet presAssocID="{137FAF00-18FD-324A-965E-E07DEF42FFE3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02BDD5B-7769-F345-BA6E-0D35FFCECD6A}" type="pres">
      <dgm:prSet presAssocID="{137FAF00-18FD-324A-965E-E07DEF42FFE3}" presName="txShp" presStyleLbl="node1" presStyleIdx="1" presStyleCnt="2">
        <dgm:presLayoutVars>
          <dgm:bulletEnabled val="1"/>
        </dgm:presLayoutVars>
      </dgm:prSet>
      <dgm:spPr/>
    </dgm:pt>
  </dgm:ptLst>
  <dgm:cxnLst>
    <dgm:cxn modelId="{A62A832B-78AA-6644-BD4E-D673C1F7F1F4}" srcId="{FAE836D4-3C97-0644-9099-CD3F5E7B3C09}" destId="{C614D9BA-63CA-4945-BC9D-C116EAF5CEEB}" srcOrd="0" destOrd="0" parTransId="{399175BC-9AC3-BE4A-948C-C4AFE682B731}" sibTransId="{BC11B2AE-4E2A-7A43-889B-588339959E11}"/>
    <dgm:cxn modelId="{D874C560-9E3C-A84F-9BF7-A7AE2D717566}" type="presOf" srcId="{FAE836D4-3C97-0644-9099-CD3F5E7B3C09}" destId="{9BF4D8AE-76F3-8541-8D33-DBE9D274361C}" srcOrd="0" destOrd="0" presId="urn:microsoft.com/office/officeart/2005/8/layout/vList3"/>
    <dgm:cxn modelId="{D8289E70-E07B-B843-9E00-13EF59EF5C44}" type="presOf" srcId="{C614D9BA-63CA-4945-BC9D-C116EAF5CEEB}" destId="{6C2A553A-EBE1-2C41-AA14-BC3DC392819F}" srcOrd="0" destOrd="0" presId="urn:microsoft.com/office/officeart/2005/8/layout/vList3"/>
    <dgm:cxn modelId="{B20B4F82-0971-0A44-BE65-447DC834E4F4}" type="presOf" srcId="{137FAF00-18FD-324A-965E-E07DEF42FFE3}" destId="{F02BDD5B-7769-F345-BA6E-0D35FFCECD6A}" srcOrd="0" destOrd="0" presId="urn:microsoft.com/office/officeart/2005/8/layout/vList3"/>
    <dgm:cxn modelId="{CA5FCAC9-4A58-644F-B145-6D40E55C4AEC}" srcId="{FAE836D4-3C97-0644-9099-CD3F5E7B3C09}" destId="{137FAF00-18FD-324A-965E-E07DEF42FFE3}" srcOrd="1" destOrd="0" parTransId="{6503378F-910B-854C-A9DA-D266ECB34FFF}" sibTransId="{B37AE3C6-6821-BD40-A344-78823CF78745}"/>
    <dgm:cxn modelId="{4500E6E3-AEF2-CA48-A1F0-475D6DE249B8}" type="presParOf" srcId="{9BF4D8AE-76F3-8541-8D33-DBE9D274361C}" destId="{86039090-86AE-014C-B335-12D0EBA72610}" srcOrd="0" destOrd="0" presId="urn:microsoft.com/office/officeart/2005/8/layout/vList3"/>
    <dgm:cxn modelId="{30C3808A-423C-D249-A08D-31414DF0BF0B}" type="presParOf" srcId="{86039090-86AE-014C-B335-12D0EBA72610}" destId="{75C3290A-F4D8-834C-AAF3-2D1E9CAC4354}" srcOrd="0" destOrd="0" presId="urn:microsoft.com/office/officeart/2005/8/layout/vList3"/>
    <dgm:cxn modelId="{51530AB5-9283-224E-8F78-7E5D9AED3E10}" type="presParOf" srcId="{86039090-86AE-014C-B335-12D0EBA72610}" destId="{6C2A553A-EBE1-2C41-AA14-BC3DC392819F}" srcOrd="1" destOrd="0" presId="urn:microsoft.com/office/officeart/2005/8/layout/vList3"/>
    <dgm:cxn modelId="{93B3FEB7-EDB1-D14A-A25B-9B2F52F5B0FB}" type="presParOf" srcId="{9BF4D8AE-76F3-8541-8D33-DBE9D274361C}" destId="{56A654E8-BA64-3F45-96C4-5955FF375AE5}" srcOrd="1" destOrd="0" presId="urn:microsoft.com/office/officeart/2005/8/layout/vList3"/>
    <dgm:cxn modelId="{EA5344AA-45E1-ED4A-9DB3-46E9B70C485E}" type="presParOf" srcId="{9BF4D8AE-76F3-8541-8D33-DBE9D274361C}" destId="{809033B8-EEC1-2F41-BB29-A60D5E2DCCE0}" srcOrd="2" destOrd="0" presId="urn:microsoft.com/office/officeart/2005/8/layout/vList3"/>
    <dgm:cxn modelId="{37228B57-291A-5C48-AAE5-135E5FA0ABF7}" type="presParOf" srcId="{809033B8-EEC1-2F41-BB29-A60D5E2DCCE0}" destId="{0225B27B-04BB-0740-86F3-DCAE7DC58CB4}" srcOrd="0" destOrd="0" presId="urn:microsoft.com/office/officeart/2005/8/layout/vList3"/>
    <dgm:cxn modelId="{334C9B31-0382-2A45-A8CE-643DBBB59FBA}" type="presParOf" srcId="{809033B8-EEC1-2F41-BB29-A60D5E2DCCE0}" destId="{F02BDD5B-7769-F345-BA6E-0D35FFCECD6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E836D4-3C97-0644-9099-CD3F5E7B3C09}" type="doc">
      <dgm:prSet loTypeId="urn:microsoft.com/office/officeart/2005/8/layout/vList3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37FAF00-18FD-324A-965E-E07DEF42FFE3}">
      <dgm:prSet phldrT="[Text]"/>
      <dgm:spPr/>
      <dgm:t>
        <a:bodyPr/>
        <a:lstStyle/>
        <a:p>
          <a:r>
            <a:rPr lang="en-US" dirty="0"/>
            <a:t>Ease of Interpretation</a:t>
          </a:r>
        </a:p>
      </dgm:t>
    </dgm:pt>
    <dgm:pt modelId="{6503378F-910B-854C-A9DA-D266ECB34FFF}" type="parTrans" cxnId="{CA5FCAC9-4A58-644F-B145-6D40E55C4AEC}">
      <dgm:prSet/>
      <dgm:spPr/>
      <dgm:t>
        <a:bodyPr/>
        <a:lstStyle/>
        <a:p>
          <a:endParaRPr lang="en-US"/>
        </a:p>
      </dgm:t>
    </dgm:pt>
    <dgm:pt modelId="{B37AE3C6-6821-BD40-A344-78823CF78745}" type="sibTrans" cxnId="{CA5FCAC9-4A58-644F-B145-6D40E55C4AEC}">
      <dgm:prSet/>
      <dgm:spPr/>
      <dgm:t>
        <a:bodyPr/>
        <a:lstStyle/>
        <a:p>
          <a:endParaRPr lang="en-US"/>
        </a:p>
      </dgm:t>
    </dgm:pt>
    <dgm:pt modelId="{C614D9BA-63CA-4945-BC9D-C116EAF5CEEB}">
      <dgm:prSet phldrT="[Text]"/>
      <dgm:spPr/>
      <dgm:t>
        <a:bodyPr/>
        <a:lstStyle/>
        <a:p>
          <a:r>
            <a:rPr lang="en-US" dirty="0"/>
            <a:t>Usage Patterns</a:t>
          </a:r>
        </a:p>
      </dgm:t>
    </dgm:pt>
    <dgm:pt modelId="{399175BC-9AC3-BE4A-948C-C4AFE682B731}" type="parTrans" cxnId="{A62A832B-78AA-6644-BD4E-D673C1F7F1F4}">
      <dgm:prSet/>
      <dgm:spPr/>
      <dgm:t>
        <a:bodyPr/>
        <a:lstStyle/>
        <a:p>
          <a:endParaRPr lang="en-US"/>
        </a:p>
      </dgm:t>
    </dgm:pt>
    <dgm:pt modelId="{BC11B2AE-4E2A-7A43-889B-588339959E11}" type="sibTrans" cxnId="{A62A832B-78AA-6644-BD4E-D673C1F7F1F4}">
      <dgm:prSet/>
      <dgm:spPr/>
      <dgm:t>
        <a:bodyPr/>
        <a:lstStyle/>
        <a:p>
          <a:endParaRPr lang="en-US"/>
        </a:p>
      </dgm:t>
    </dgm:pt>
    <dgm:pt modelId="{9BF4D8AE-76F3-8541-8D33-DBE9D274361C}" type="pres">
      <dgm:prSet presAssocID="{FAE836D4-3C97-0644-9099-CD3F5E7B3C09}" presName="linearFlow" presStyleCnt="0">
        <dgm:presLayoutVars>
          <dgm:dir/>
          <dgm:resizeHandles val="exact"/>
        </dgm:presLayoutVars>
      </dgm:prSet>
      <dgm:spPr/>
    </dgm:pt>
    <dgm:pt modelId="{86039090-86AE-014C-B335-12D0EBA72610}" type="pres">
      <dgm:prSet presAssocID="{C614D9BA-63CA-4945-BC9D-C116EAF5CEEB}" presName="composite" presStyleCnt="0"/>
      <dgm:spPr/>
    </dgm:pt>
    <dgm:pt modelId="{75C3290A-F4D8-834C-AAF3-2D1E9CAC4354}" type="pres">
      <dgm:prSet presAssocID="{C614D9BA-63CA-4945-BC9D-C116EAF5CEEB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C2A553A-EBE1-2C41-AA14-BC3DC392819F}" type="pres">
      <dgm:prSet presAssocID="{C614D9BA-63CA-4945-BC9D-C116EAF5CEEB}" presName="txShp" presStyleLbl="node1" presStyleIdx="0" presStyleCnt="2">
        <dgm:presLayoutVars>
          <dgm:bulletEnabled val="1"/>
        </dgm:presLayoutVars>
      </dgm:prSet>
      <dgm:spPr/>
    </dgm:pt>
    <dgm:pt modelId="{56A654E8-BA64-3F45-96C4-5955FF375AE5}" type="pres">
      <dgm:prSet presAssocID="{BC11B2AE-4E2A-7A43-889B-588339959E11}" presName="spacing" presStyleCnt="0"/>
      <dgm:spPr/>
    </dgm:pt>
    <dgm:pt modelId="{809033B8-EEC1-2F41-BB29-A60D5E2DCCE0}" type="pres">
      <dgm:prSet presAssocID="{137FAF00-18FD-324A-965E-E07DEF42FFE3}" presName="composite" presStyleCnt="0"/>
      <dgm:spPr/>
    </dgm:pt>
    <dgm:pt modelId="{0225B27B-04BB-0740-86F3-DCAE7DC58CB4}" type="pres">
      <dgm:prSet presAssocID="{137FAF00-18FD-324A-965E-E07DEF42FFE3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02BDD5B-7769-F345-BA6E-0D35FFCECD6A}" type="pres">
      <dgm:prSet presAssocID="{137FAF00-18FD-324A-965E-E07DEF42FFE3}" presName="txShp" presStyleLbl="node1" presStyleIdx="1" presStyleCnt="2">
        <dgm:presLayoutVars>
          <dgm:bulletEnabled val="1"/>
        </dgm:presLayoutVars>
      </dgm:prSet>
      <dgm:spPr/>
    </dgm:pt>
  </dgm:ptLst>
  <dgm:cxnLst>
    <dgm:cxn modelId="{1D62DE0A-3B78-B446-BD44-CBDD17184BA8}" type="presOf" srcId="{137FAF00-18FD-324A-965E-E07DEF42FFE3}" destId="{F02BDD5B-7769-F345-BA6E-0D35FFCECD6A}" srcOrd="0" destOrd="0" presId="urn:microsoft.com/office/officeart/2005/8/layout/vList3"/>
    <dgm:cxn modelId="{A62A832B-78AA-6644-BD4E-D673C1F7F1F4}" srcId="{FAE836D4-3C97-0644-9099-CD3F5E7B3C09}" destId="{C614D9BA-63CA-4945-BC9D-C116EAF5CEEB}" srcOrd="0" destOrd="0" parTransId="{399175BC-9AC3-BE4A-948C-C4AFE682B731}" sibTransId="{BC11B2AE-4E2A-7A43-889B-588339959E11}"/>
    <dgm:cxn modelId="{D874C560-9E3C-A84F-9BF7-A7AE2D717566}" type="presOf" srcId="{FAE836D4-3C97-0644-9099-CD3F5E7B3C09}" destId="{9BF4D8AE-76F3-8541-8D33-DBE9D274361C}" srcOrd="0" destOrd="0" presId="urn:microsoft.com/office/officeart/2005/8/layout/vList3"/>
    <dgm:cxn modelId="{CA5FCAC9-4A58-644F-B145-6D40E55C4AEC}" srcId="{FAE836D4-3C97-0644-9099-CD3F5E7B3C09}" destId="{137FAF00-18FD-324A-965E-E07DEF42FFE3}" srcOrd="1" destOrd="0" parTransId="{6503378F-910B-854C-A9DA-D266ECB34FFF}" sibTransId="{B37AE3C6-6821-BD40-A344-78823CF78745}"/>
    <dgm:cxn modelId="{05D443EB-2218-C04C-9B51-16008BE2BA1E}" type="presOf" srcId="{C614D9BA-63CA-4945-BC9D-C116EAF5CEEB}" destId="{6C2A553A-EBE1-2C41-AA14-BC3DC392819F}" srcOrd="0" destOrd="0" presId="urn:microsoft.com/office/officeart/2005/8/layout/vList3"/>
    <dgm:cxn modelId="{4500E6E3-AEF2-CA48-A1F0-475D6DE249B8}" type="presParOf" srcId="{9BF4D8AE-76F3-8541-8D33-DBE9D274361C}" destId="{86039090-86AE-014C-B335-12D0EBA72610}" srcOrd="0" destOrd="0" presId="urn:microsoft.com/office/officeart/2005/8/layout/vList3"/>
    <dgm:cxn modelId="{69565259-45EA-AD47-91E1-45364CFF48C8}" type="presParOf" srcId="{86039090-86AE-014C-B335-12D0EBA72610}" destId="{75C3290A-F4D8-834C-AAF3-2D1E9CAC4354}" srcOrd="0" destOrd="0" presId="urn:microsoft.com/office/officeart/2005/8/layout/vList3"/>
    <dgm:cxn modelId="{B4521339-6D9F-CF4C-B0F1-D7C0E4D3B977}" type="presParOf" srcId="{86039090-86AE-014C-B335-12D0EBA72610}" destId="{6C2A553A-EBE1-2C41-AA14-BC3DC392819F}" srcOrd="1" destOrd="0" presId="urn:microsoft.com/office/officeart/2005/8/layout/vList3"/>
    <dgm:cxn modelId="{93B3FEB7-EDB1-D14A-A25B-9B2F52F5B0FB}" type="presParOf" srcId="{9BF4D8AE-76F3-8541-8D33-DBE9D274361C}" destId="{56A654E8-BA64-3F45-96C4-5955FF375AE5}" srcOrd="1" destOrd="0" presId="urn:microsoft.com/office/officeart/2005/8/layout/vList3"/>
    <dgm:cxn modelId="{EA5344AA-45E1-ED4A-9DB3-46E9B70C485E}" type="presParOf" srcId="{9BF4D8AE-76F3-8541-8D33-DBE9D274361C}" destId="{809033B8-EEC1-2F41-BB29-A60D5E2DCCE0}" srcOrd="2" destOrd="0" presId="urn:microsoft.com/office/officeart/2005/8/layout/vList3"/>
    <dgm:cxn modelId="{EFC3D6CC-C7A7-B74B-9910-CFF47A629583}" type="presParOf" srcId="{809033B8-EEC1-2F41-BB29-A60D5E2DCCE0}" destId="{0225B27B-04BB-0740-86F3-DCAE7DC58CB4}" srcOrd="0" destOrd="0" presId="urn:microsoft.com/office/officeart/2005/8/layout/vList3"/>
    <dgm:cxn modelId="{A06B4686-BB98-3A4A-BEA5-361611F6DC55}" type="presParOf" srcId="{809033B8-EEC1-2F41-BB29-A60D5E2DCCE0}" destId="{F02BDD5B-7769-F345-BA6E-0D35FFCECD6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E836D4-3C97-0644-9099-CD3F5E7B3C09}" type="doc">
      <dgm:prSet loTypeId="urn:microsoft.com/office/officeart/2005/8/layout/vList3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37FAF00-18FD-324A-965E-E07DEF42FFE3}">
      <dgm:prSet phldrT="[Text]"/>
      <dgm:spPr/>
      <dgm:t>
        <a:bodyPr/>
        <a:lstStyle/>
        <a:p>
          <a:r>
            <a:rPr lang="en-US" dirty="0"/>
            <a:t>Ease of Interpretation</a:t>
          </a:r>
        </a:p>
      </dgm:t>
    </dgm:pt>
    <dgm:pt modelId="{6503378F-910B-854C-A9DA-D266ECB34FFF}" type="parTrans" cxnId="{CA5FCAC9-4A58-644F-B145-6D40E55C4AEC}">
      <dgm:prSet/>
      <dgm:spPr/>
      <dgm:t>
        <a:bodyPr/>
        <a:lstStyle/>
        <a:p>
          <a:endParaRPr lang="en-US"/>
        </a:p>
      </dgm:t>
    </dgm:pt>
    <dgm:pt modelId="{B37AE3C6-6821-BD40-A344-78823CF78745}" type="sibTrans" cxnId="{CA5FCAC9-4A58-644F-B145-6D40E55C4AEC}">
      <dgm:prSet/>
      <dgm:spPr/>
      <dgm:t>
        <a:bodyPr/>
        <a:lstStyle/>
        <a:p>
          <a:endParaRPr lang="en-US"/>
        </a:p>
      </dgm:t>
    </dgm:pt>
    <dgm:pt modelId="{C614D9BA-63CA-4945-BC9D-C116EAF5CEEB}">
      <dgm:prSet phldrT="[Text]"/>
      <dgm:spPr/>
      <dgm:t>
        <a:bodyPr/>
        <a:lstStyle/>
        <a:p>
          <a:r>
            <a:rPr lang="en-US" dirty="0"/>
            <a:t>Usage Patterns</a:t>
          </a:r>
        </a:p>
      </dgm:t>
    </dgm:pt>
    <dgm:pt modelId="{399175BC-9AC3-BE4A-948C-C4AFE682B731}" type="parTrans" cxnId="{A62A832B-78AA-6644-BD4E-D673C1F7F1F4}">
      <dgm:prSet/>
      <dgm:spPr/>
      <dgm:t>
        <a:bodyPr/>
        <a:lstStyle/>
        <a:p>
          <a:endParaRPr lang="en-US"/>
        </a:p>
      </dgm:t>
    </dgm:pt>
    <dgm:pt modelId="{BC11B2AE-4E2A-7A43-889B-588339959E11}" type="sibTrans" cxnId="{A62A832B-78AA-6644-BD4E-D673C1F7F1F4}">
      <dgm:prSet/>
      <dgm:spPr/>
      <dgm:t>
        <a:bodyPr/>
        <a:lstStyle/>
        <a:p>
          <a:endParaRPr lang="en-US"/>
        </a:p>
      </dgm:t>
    </dgm:pt>
    <dgm:pt modelId="{9BF4D8AE-76F3-8541-8D33-DBE9D274361C}" type="pres">
      <dgm:prSet presAssocID="{FAE836D4-3C97-0644-9099-CD3F5E7B3C09}" presName="linearFlow" presStyleCnt="0">
        <dgm:presLayoutVars>
          <dgm:dir/>
          <dgm:resizeHandles val="exact"/>
        </dgm:presLayoutVars>
      </dgm:prSet>
      <dgm:spPr/>
    </dgm:pt>
    <dgm:pt modelId="{86039090-86AE-014C-B335-12D0EBA72610}" type="pres">
      <dgm:prSet presAssocID="{C614D9BA-63CA-4945-BC9D-C116EAF5CEEB}" presName="composite" presStyleCnt="0"/>
      <dgm:spPr/>
    </dgm:pt>
    <dgm:pt modelId="{75C3290A-F4D8-834C-AAF3-2D1E9CAC4354}" type="pres">
      <dgm:prSet presAssocID="{C614D9BA-63CA-4945-BC9D-C116EAF5CEEB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C2A553A-EBE1-2C41-AA14-BC3DC392819F}" type="pres">
      <dgm:prSet presAssocID="{C614D9BA-63CA-4945-BC9D-C116EAF5CEEB}" presName="txShp" presStyleLbl="node1" presStyleIdx="0" presStyleCnt="2">
        <dgm:presLayoutVars>
          <dgm:bulletEnabled val="1"/>
        </dgm:presLayoutVars>
      </dgm:prSet>
      <dgm:spPr/>
    </dgm:pt>
    <dgm:pt modelId="{56A654E8-BA64-3F45-96C4-5955FF375AE5}" type="pres">
      <dgm:prSet presAssocID="{BC11B2AE-4E2A-7A43-889B-588339959E11}" presName="spacing" presStyleCnt="0"/>
      <dgm:spPr/>
    </dgm:pt>
    <dgm:pt modelId="{809033B8-EEC1-2F41-BB29-A60D5E2DCCE0}" type="pres">
      <dgm:prSet presAssocID="{137FAF00-18FD-324A-965E-E07DEF42FFE3}" presName="composite" presStyleCnt="0"/>
      <dgm:spPr/>
    </dgm:pt>
    <dgm:pt modelId="{0225B27B-04BB-0740-86F3-DCAE7DC58CB4}" type="pres">
      <dgm:prSet presAssocID="{137FAF00-18FD-324A-965E-E07DEF42FFE3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02BDD5B-7769-F345-BA6E-0D35FFCECD6A}" type="pres">
      <dgm:prSet presAssocID="{137FAF00-18FD-324A-965E-E07DEF42FFE3}" presName="txShp" presStyleLbl="node1" presStyleIdx="1" presStyleCnt="2">
        <dgm:presLayoutVars>
          <dgm:bulletEnabled val="1"/>
        </dgm:presLayoutVars>
      </dgm:prSet>
      <dgm:spPr/>
    </dgm:pt>
  </dgm:ptLst>
  <dgm:cxnLst>
    <dgm:cxn modelId="{1D62DE0A-3B78-B446-BD44-CBDD17184BA8}" type="presOf" srcId="{137FAF00-18FD-324A-965E-E07DEF42FFE3}" destId="{F02BDD5B-7769-F345-BA6E-0D35FFCECD6A}" srcOrd="0" destOrd="0" presId="urn:microsoft.com/office/officeart/2005/8/layout/vList3"/>
    <dgm:cxn modelId="{A62A832B-78AA-6644-BD4E-D673C1F7F1F4}" srcId="{FAE836D4-3C97-0644-9099-CD3F5E7B3C09}" destId="{C614D9BA-63CA-4945-BC9D-C116EAF5CEEB}" srcOrd="0" destOrd="0" parTransId="{399175BC-9AC3-BE4A-948C-C4AFE682B731}" sibTransId="{BC11B2AE-4E2A-7A43-889B-588339959E11}"/>
    <dgm:cxn modelId="{D874C560-9E3C-A84F-9BF7-A7AE2D717566}" type="presOf" srcId="{FAE836D4-3C97-0644-9099-CD3F5E7B3C09}" destId="{9BF4D8AE-76F3-8541-8D33-DBE9D274361C}" srcOrd="0" destOrd="0" presId="urn:microsoft.com/office/officeart/2005/8/layout/vList3"/>
    <dgm:cxn modelId="{CA5FCAC9-4A58-644F-B145-6D40E55C4AEC}" srcId="{FAE836D4-3C97-0644-9099-CD3F5E7B3C09}" destId="{137FAF00-18FD-324A-965E-E07DEF42FFE3}" srcOrd="1" destOrd="0" parTransId="{6503378F-910B-854C-A9DA-D266ECB34FFF}" sibTransId="{B37AE3C6-6821-BD40-A344-78823CF78745}"/>
    <dgm:cxn modelId="{05D443EB-2218-C04C-9B51-16008BE2BA1E}" type="presOf" srcId="{C614D9BA-63CA-4945-BC9D-C116EAF5CEEB}" destId="{6C2A553A-EBE1-2C41-AA14-BC3DC392819F}" srcOrd="0" destOrd="0" presId="urn:microsoft.com/office/officeart/2005/8/layout/vList3"/>
    <dgm:cxn modelId="{4500E6E3-AEF2-CA48-A1F0-475D6DE249B8}" type="presParOf" srcId="{9BF4D8AE-76F3-8541-8D33-DBE9D274361C}" destId="{86039090-86AE-014C-B335-12D0EBA72610}" srcOrd="0" destOrd="0" presId="urn:microsoft.com/office/officeart/2005/8/layout/vList3"/>
    <dgm:cxn modelId="{69565259-45EA-AD47-91E1-45364CFF48C8}" type="presParOf" srcId="{86039090-86AE-014C-B335-12D0EBA72610}" destId="{75C3290A-F4D8-834C-AAF3-2D1E9CAC4354}" srcOrd="0" destOrd="0" presId="urn:microsoft.com/office/officeart/2005/8/layout/vList3"/>
    <dgm:cxn modelId="{B4521339-6D9F-CF4C-B0F1-D7C0E4D3B977}" type="presParOf" srcId="{86039090-86AE-014C-B335-12D0EBA72610}" destId="{6C2A553A-EBE1-2C41-AA14-BC3DC392819F}" srcOrd="1" destOrd="0" presId="urn:microsoft.com/office/officeart/2005/8/layout/vList3"/>
    <dgm:cxn modelId="{93B3FEB7-EDB1-D14A-A25B-9B2F52F5B0FB}" type="presParOf" srcId="{9BF4D8AE-76F3-8541-8D33-DBE9D274361C}" destId="{56A654E8-BA64-3F45-96C4-5955FF375AE5}" srcOrd="1" destOrd="0" presId="urn:microsoft.com/office/officeart/2005/8/layout/vList3"/>
    <dgm:cxn modelId="{EA5344AA-45E1-ED4A-9DB3-46E9B70C485E}" type="presParOf" srcId="{9BF4D8AE-76F3-8541-8D33-DBE9D274361C}" destId="{809033B8-EEC1-2F41-BB29-A60D5E2DCCE0}" srcOrd="2" destOrd="0" presId="urn:microsoft.com/office/officeart/2005/8/layout/vList3"/>
    <dgm:cxn modelId="{EFC3D6CC-C7A7-B74B-9910-CFF47A629583}" type="presParOf" srcId="{809033B8-EEC1-2F41-BB29-A60D5E2DCCE0}" destId="{0225B27B-04BB-0740-86F3-DCAE7DC58CB4}" srcOrd="0" destOrd="0" presId="urn:microsoft.com/office/officeart/2005/8/layout/vList3"/>
    <dgm:cxn modelId="{A06B4686-BB98-3A4A-BEA5-361611F6DC55}" type="presParOf" srcId="{809033B8-EEC1-2F41-BB29-A60D5E2DCCE0}" destId="{F02BDD5B-7769-F345-BA6E-0D35FFCECD6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AE836D4-3C97-0644-9099-CD3F5E7B3C09}" type="doc">
      <dgm:prSet loTypeId="urn:microsoft.com/office/officeart/2005/8/layout/vList3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37FAF00-18FD-324A-965E-E07DEF42FFE3}">
      <dgm:prSet phldrT="[Text]"/>
      <dgm:spPr/>
      <dgm:t>
        <a:bodyPr/>
        <a:lstStyle/>
        <a:p>
          <a:r>
            <a:rPr lang="en-US" dirty="0"/>
            <a:t>Ease of Interpretation</a:t>
          </a:r>
        </a:p>
      </dgm:t>
    </dgm:pt>
    <dgm:pt modelId="{6503378F-910B-854C-A9DA-D266ECB34FFF}" type="parTrans" cxnId="{CA5FCAC9-4A58-644F-B145-6D40E55C4AEC}">
      <dgm:prSet/>
      <dgm:spPr/>
      <dgm:t>
        <a:bodyPr/>
        <a:lstStyle/>
        <a:p>
          <a:endParaRPr lang="en-US"/>
        </a:p>
      </dgm:t>
    </dgm:pt>
    <dgm:pt modelId="{B37AE3C6-6821-BD40-A344-78823CF78745}" type="sibTrans" cxnId="{CA5FCAC9-4A58-644F-B145-6D40E55C4AEC}">
      <dgm:prSet/>
      <dgm:spPr/>
      <dgm:t>
        <a:bodyPr/>
        <a:lstStyle/>
        <a:p>
          <a:endParaRPr lang="en-US"/>
        </a:p>
      </dgm:t>
    </dgm:pt>
    <dgm:pt modelId="{C614D9BA-63CA-4945-BC9D-C116EAF5CEEB}">
      <dgm:prSet phldrT="[Text]"/>
      <dgm:spPr/>
      <dgm:t>
        <a:bodyPr/>
        <a:lstStyle/>
        <a:p>
          <a:r>
            <a:rPr lang="en-US" dirty="0"/>
            <a:t>Usage Patterns</a:t>
          </a:r>
        </a:p>
      </dgm:t>
    </dgm:pt>
    <dgm:pt modelId="{399175BC-9AC3-BE4A-948C-C4AFE682B731}" type="parTrans" cxnId="{A62A832B-78AA-6644-BD4E-D673C1F7F1F4}">
      <dgm:prSet/>
      <dgm:spPr/>
      <dgm:t>
        <a:bodyPr/>
        <a:lstStyle/>
        <a:p>
          <a:endParaRPr lang="en-US"/>
        </a:p>
      </dgm:t>
    </dgm:pt>
    <dgm:pt modelId="{BC11B2AE-4E2A-7A43-889B-588339959E11}" type="sibTrans" cxnId="{A62A832B-78AA-6644-BD4E-D673C1F7F1F4}">
      <dgm:prSet/>
      <dgm:spPr/>
      <dgm:t>
        <a:bodyPr/>
        <a:lstStyle/>
        <a:p>
          <a:endParaRPr lang="en-US"/>
        </a:p>
      </dgm:t>
    </dgm:pt>
    <dgm:pt modelId="{9BF4D8AE-76F3-8541-8D33-DBE9D274361C}" type="pres">
      <dgm:prSet presAssocID="{FAE836D4-3C97-0644-9099-CD3F5E7B3C09}" presName="linearFlow" presStyleCnt="0">
        <dgm:presLayoutVars>
          <dgm:dir/>
          <dgm:resizeHandles val="exact"/>
        </dgm:presLayoutVars>
      </dgm:prSet>
      <dgm:spPr/>
    </dgm:pt>
    <dgm:pt modelId="{86039090-86AE-014C-B335-12D0EBA72610}" type="pres">
      <dgm:prSet presAssocID="{C614D9BA-63CA-4945-BC9D-C116EAF5CEEB}" presName="composite" presStyleCnt="0"/>
      <dgm:spPr/>
    </dgm:pt>
    <dgm:pt modelId="{75C3290A-F4D8-834C-AAF3-2D1E9CAC4354}" type="pres">
      <dgm:prSet presAssocID="{C614D9BA-63CA-4945-BC9D-C116EAF5CEEB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C2A553A-EBE1-2C41-AA14-BC3DC392819F}" type="pres">
      <dgm:prSet presAssocID="{C614D9BA-63CA-4945-BC9D-C116EAF5CEEB}" presName="txShp" presStyleLbl="node1" presStyleIdx="0" presStyleCnt="2">
        <dgm:presLayoutVars>
          <dgm:bulletEnabled val="1"/>
        </dgm:presLayoutVars>
      </dgm:prSet>
      <dgm:spPr/>
    </dgm:pt>
    <dgm:pt modelId="{56A654E8-BA64-3F45-96C4-5955FF375AE5}" type="pres">
      <dgm:prSet presAssocID="{BC11B2AE-4E2A-7A43-889B-588339959E11}" presName="spacing" presStyleCnt="0"/>
      <dgm:spPr/>
    </dgm:pt>
    <dgm:pt modelId="{809033B8-EEC1-2F41-BB29-A60D5E2DCCE0}" type="pres">
      <dgm:prSet presAssocID="{137FAF00-18FD-324A-965E-E07DEF42FFE3}" presName="composite" presStyleCnt="0"/>
      <dgm:spPr/>
    </dgm:pt>
    <dgm:pt modelId="{0225B27B-04BB-0740-86F3-DCAE7DC58CB4}" type="pres">
      <dgm:prSet presAssocID="{137FAF00-18FD-324A-965E-E07DEF42FFE3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02BDD5B-7769-F345-BA6E-0D35FFCECD6A}" type="pres">
      <dgm:prSet presAssocID="{137FAF00-18FD-324A-965E-E07DEF42FFE3}" presName="txShp" presStyleLbl="node1" presStyleIdx="1" presStyleCnt="2">
        <dgm:presLayoutVars>
          <dgm:bulletEnabled val="1"/>
        </dgm:presLayoutVars>
      </dgm:prSet>
      <dgm:spPr/>
    </dgm:pt>
  </dgm:ptLst>
  <dgm:cxnLst>
    <dgm:cxn modelId="{1D62DE0A-3B78-B446-BD44-CBDD17184BA8}" type="presOf" srcId="{137FAF00-18FD-324A-965E-E07DEF42FFE3}" destId="{F02BDD5B-7769-F345-BA6E-0D35FFCECD6A}" srcOrd="0" destOrd="0" presId="urn:microsoft.com/office/officeart/2005/8/layout/vList3"/>
    <dgm:cxn modelId="{A62A832B-78AA-6644-BD4E-D673C1F7F1F4}" srcId="{FAE836D4-3C97-0644-9099-CD3F5E7B3C09}" destId="{C614D9BA-63CA-4945-BC9D-C116EAF5CEEB}" srcOrd="0" destOrd="0" parTransId="{399175BC-9AC3-BE4A-948C-C4AFE682B731}" sibTransId="{BC11B2AE-4E2A-7A43-889B-588339959E11}"/>
    <dgm:cxn modelId="{D874C560-9E3C-A84F-9BF7-A7AE2D717566}" type="presOf" srcId="{FAE836D4-3C97-0644-9099-CD3F5E7B3C09}" destId="{9BF4D8AE-76F3-8541-8D33-DBE9D274361C}" srcOrd="0" destOrd="0" presId="urn:microsoft.com/office/officeart/2005/8/layout/vList3"/>
    <dgm:cxn modelId="{CA5FCAC9-4A58-644F-B145-6D40E55C4AEC}" srcId="{FAE836D4-3C97-0644-9099-CD3F5E7B3C09}" destId="{137FAF00-18FD-324A-965E-E07DEF42FFE3}" srcOrd="1" destOrd="0" parTransId="{6503378F-910B-854C-A9DA-D266ECB34FFF}" sibTransId="{B37AE3C6-6821-BD40-A344-78823CF78745}"/>
    <dgm:cxn modelId="{05D443EB-2218-C04C-9B51-16008BE2BA1E}" type="presOf" srcId="{C614D9BA-63CA-4945-BC9D-C116EAF5CEEB}" destId="{6C2A553A-EBE1-2C41-AA14-BC3DC392819F}" srcOrd="0" destOrd="0" presId="urn:microsoft.com/office/officeart/2005/8/layout/vList3"/>
    <dgm:cxn modelId="{4500E6E3-AEF2-CA48-A1F0-475D6DE249B8}" type="presParOf" srcId="{9BF4D8AE-76F3-8541-8D33-DBE9D274361C}" destId="{86039090-86AE-014C-B335-12D0EBA72610}" srcOrd="0" destOrd="0" presId="urn:microsoft.com/office/officeart/2005/8/layout/vList3"/>
    <dgm:cxn modelId="{69565259-45EA-AD47-91E1-45364CFF48C8}" type="presParOf" srcId="{86039090-86AE-014C-B335-12D0EBA72610}" destId="{75C3290A-F4D8-834C-AAF3-2D1E9CAC4354}" srcOrd="0" destOrd="0" presId="urn:microsoft.com/office/officeart/2005/8/layout/vList3"/>
    <dgm:cxn modelId="{B4521339-6D9F-CF4C-B0F1-D7C0E4D3B977}" type="presParOf" srcId="{86039090-86AE-014C-B335-12D0EBA72610}" destId="{6C2A553A-EBE1-2C41-AA14-BC3DC392819F}" srcOrd="1" destOrd="0" presId="urn:microsoft.com/office/officeart/2005/8/layout/vList3"/>
    <dgm:cxn modelId="{93B3FEB7-EDB1-D14A-A25B-9B2F52F5B0FB}" type="presParOf" srcId="{9BF4D8AE-76F3-8541-8D33-DBE9D274361C}" destId="{56A654E8-BA64-3F45-96C4-5955FF375AE5}" srcOrd="1" destOrd="0" presId="urn:microsoft.com/office/officeart/2005/8/layout/vList3"/>
    <dgm:cxn modelId="{EA5344AA-45E1-ED4A-9DB3-46E9B70C485E}" type="presParOf" srcId="{9BF4D8AE-76F3-8541-8D33-DBE9D274361C}" destId="{809033B8-EEC1-2F41-BB29-A60D5E2DCCE0}" srcOrd="2" destOrd="0" presId="urn:microsoft.com/office/officeart/2005/8/layout/vList3"/>
    <dgm:cxn modelId="{EFC3D6CC-C7A7-B74B-9910-CFF47A629583}" type="presParOf" srcId="{809033B8-EEC1-2F41-BB29-A60D5E2DCCE0}" destId="{0225B27B-04BB-0740-86F3-DCAE7DC58CB4}" srcOrd="0" destOrd="0" presId="urn:microsoft.com/office/officeart/2005/8/layout/vList3"/>
    <dgm:cxn modelId="{A06B4686-BB98-3A4A-BEA5-361611F6DC55}" type="presParOf" srcId="{809033B8-EEC1-2F41-BB29-A60D5E2DCCE0}" destId="{F02BDD5B-7769-F345-BA6E-0D35FFCECD6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AE836D4-3C97-0644-9099-CD3F5E7B3C09}" type="doc">
      <dgm:prSet loTypeId="urn:microsoft.com/office/officeart/2005/8/layout/vList3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37FAF00-18FD-324A-965E-E07DEF42FFE3}">
      <dgm:prSet phldrT="[Text]"/>
      <dgm:spPr/>
      <dgm:t>
        <a:bodyPr/>
        <a:lstStyle/>
        <a:p>
          <a:r>
            <a:rPr lang="en-US" dirty="0"/>
            <a:t>Ease of Interpretation</a:t>
          </a:r>
        </a:p>
      </dgm:t>
    </dgm:pt>
    <dgm:pt modelId="{6503378F-910B-854C-A9DA-D266ECB34FFF}" type="parTrans" cxnId="{CA5FCAC9-4A58-644F-B145-6D40E55C4AEC}">
      <dgm:prSet/>
      <dgm:spPr/>
      <dgm:t>
        <a:bodyPr/>
        <a:lstStyle/>
        <a:p>
          <a:endParaRPr lang="en-US"/>
        </a:p>
      </dgm:t>
    </dgm:pt>
    <dgm:pt modelId="{B37AE3C6-6821-BD40-A344-78823CF78745}" type="sibTrans" cxnId="{CA5FCAC9-4A58-644F-B145-6D40E55C4AEC}">
      <dgm:prSet/>
      <dgm:spPr/>
      <dgm:t>
        <a:bodyPr/>
        <a:lstStyle/>
        <a:p>
          <a:endParaRPr lang="en-US"/>
        </a:p>
      </dgm:t>
    </dgm:pt>
    <dgm:pt modelId="{C614D9BA-63CA-4945-BC9D-C116EAF5CEEB}">
      <dgm:prSet phldrT="[Text]"/>
      <dgm:spPr/>
      <dgm:t>
        <a:bodyPr/>
        <a:lstStyle/>
        <a:p>
          <a:r>
            <a:rPr lang="en-US" dirty="0"/>
            <a:t>Usage Patterns</a:t>
          </a:r>
        </a:p>
      </dgm:t>
    </dgm:pt>
    <dgm:pt modelId="{399175BC-9AC3-BE4A-948C-C4AFE682B731}" type="parTrans" cxnId="{A62A832B-78AA-6644-BD4E-D673C1F7F1F4}">
      <dgm:prSet/>
      <dgm:spPr/>
      <dgm:t>
        <a:bodyPr/>
        <a:lstStyle/>
        <a:p>
          <a:endParaRPr lang="en-US"/>
        </a:p>
      </dgm:t>
    </dgm:pt>
    <dgm:pt modelId="{BC11B2AE-4E2A-7A43-889B-588339959E11}" type="sibTrans" cxnId="{A62A832B-78AA-6644-BD4E-D673C1F7F1F4}">
      <dgm:prSet/>
      <dgm:spPr/>
      <dgm:t>
        <a:bodyPr/>
        <a:lstStyle/>
        <a:p>
          <a:endParaRPr lang="en-US"/>
        </a:p>
      </dgm:t>
    </dgm:pt>
    <dgm:pt modelId="{9BF4D8AE-76F3-8541-8D33-DBE9D274361C}" type="pres">
      <dgm:prSet presAssocID="{FAE836D4-3C97-0644-9099-CD3F5E7B3C09}" presName="linearFlow" presStyleCnt="0">
        <dgm:presLayoutVars>
          <dgm:dir/>
          <dgm:resizeHandles val="exact"/>
        </dgm:presLayoutVars>
      </dgm:prSet>
      <dgm:spPr/>
    </dgm:pt>
    <dgm:pt modelId="{86039090-86AE-014C-B335-12D0EBA72610}" type="pres">
      <dgm:prSet presAssocID="{C614D9BA-63CA-4945-BC9D-C116EAF5CEEB}" presName="composite" presStyleCnt="0"/>
      <dgm:spPr/>
    </dgm:pt>
    <dgm:pt modelId="{75C3290A-F4D8-834C-AAF3-2D1E9CAC4354}" type="pres">
      <dgm:prSet presAssocID="{C614D9BA-63CA-4945-BC9D-C116EAF5CEEB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C2A553A-EBE1-2C41-AA14-BC3DC392819F}" type="pres">
      <dgm:prSet presAssocID="{C614D9BA-63CA-4945-BC9D-C116EAF5CEEB}" presName="txShp" presStyleLbl="node1" presStyleIdx="0" presStyleCnt="2">
        <dgm:presLayoutVars>
          <dgm:bulletEnabled val="1"/>
        </dgm:presLayoutVars>
      </dgm:prSet>
      <dgm:spPr/>
    </dgm:pt>
    <dgm:pt modelId="{56A654E8-BA64-3F45-96C4-5955FF375AE5}" type="pres">
      <dgm:prSet presAssocID="{BC11B2AE-4E2A-7A43-889B-588339959E11}" presName="spacing" presStyleCnt="0"/>
      <dgm:spPr/>
    </dgm:pt>
    <dgm:pt modelId="{809033B8-EEC1-2F41-BB29-A60D5E2DCCE0}" type="pres">
      <dgm:prSet presAssocID="{137FAF00-18FD-324A-965E-E07DEF42FFE3}" presName="composite" presStyleCnt="0"/>
      <dgm:spPr/>
    </dgm:pt>
    <dgm:pt modelId="{0225B27B-04BB-0740-86F3-DCAE7DC58CB4}" type="pres">
      <dgm:prSet presAssocID="{137FAF00-18FD-324A-965E-E07DEF42FFE3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02BDD5B-7769-F345-BA6E-0D35FFCECD6A}" type="pres">
      <dgm:prSet presAssocID="{137FAF00-18FD-324A-965E-E07DEF42FFE3}" presName="txShp" presStyleLbl="node1" presStyleIdx="1" presStyleCnt="2">
        <dgm:presLayoutVars>
          <dgm:bulletEnabled val="1"/>
        </dgm:presLayoutVars>
      </dgm:prSet>
      <dgm:spPr/>
    </dgm:pt>
  </dgm:ptLst>
  <dgm:cxnLst>
    <dgm:cxn modelId="{1D62DE0A-3B78-B446-BD44-CBDD17184BA8}" type="presOf" srcId="{137FAF00-18FD-324A-965E-E07DEF42FFE3}" destId="{F02BDD5B-7769-F345-BA6E-0D35FFCECD6A}" srcOrd="0" destOrd="0" presId="urn:microsoft.com/office/officeart/2005/8/layout/vList3"/>
    <dgm:cxn modelId="{A62A832B-78AA-6644-BD4E-D673C1F7F1F4}" srcId="{FAE836D4-3C97-0644-9099-CD3F5E7B3C09}" destId="{C614D9BA-63CA-4945-BC9D-C116EAF5CEEB}" srcOrd="0" destOrd="0" parTransId="{399175BC-9AC3-BE4A-948C-C4AFE682B731}" sibTransId="{BC11B2AE-4E2A-7A43-889B-588339959E11}"/>
    <dgm:cxn modelId="{D874C560-9E3C-A84F-9BF7-A7AE2D717566}" type="presOf" srcId="{FAE836D4-3C97-0644-9099-CD3F5E7B3C09}" destId="{9BF4D8AE-76F3-8541-8D33-DBE9D274361C}" srcOrd="0" destOrd="0" presId="urn:microsoft.com/office/officeart/2005/8/layout/vList3"/>
    <dgm:cxn modelId="{CA5FCAC9-4A58-644F-B145-6D40E55C4AEC}" srcId="{FAE836D4-3C97-0644-9099-CD3F5E7B3C09}" destId="{137FAF00-18FD-324A-965E-E07DEF42FFE3}" srcOrd="1" destOrd="0" parTransId="{6503378F-910B-854C-A9DA-D266ECB34FFF}" sibTransId="{B37AE3C6-6821-BD40-A344-78823CF78745}"/>
    <dgm:cxn modelId="{05D443EB-2218-C04C-9B51-16008BE2BA1E}" type="presOf" srcId="{C614D9BA-63CA-4945-BC9D-C116EAF5CEEB}" destId="{6C2A553A-EBE1-2C41-AA14-BC3DC392819F}" srcOrd="0" destOrd="0" presId="urn:microsoft.com/office/officeart/2005/8/layout/vList3"/>
    <dgm:cxn modelId="{4500E6E3-AEF2-CA48-A1F0-475D6DE249B8}" type="presParOf" srcId="{9BF4D8AE-76F3-8541-8D33-DBE9D274361C}" destId="{86039090-86AE-014C-B335-12D0EBA72610}" srcOrd="0" destOrd="0" presId="urn:microsoft.com/office/officeart/2005/8/layout/vList3"/>
    <dgm:cxn modelId="{69565259-45EA-AD47-91E1-45364CFF48C8}" type="presParOf" srcId="{86039090-86AE-014C-B335-12D0EBA72610}" destId="{75C3290A-F4D8-834C-AAF3-2D1E9CAC4354}" srcOrd="0" destOrd="0" presId="urn:microsoft.com/office/officeart/2005/8/layout/vList3"/>
    <dgm:cxn modelId="{B4521339-6D9F-CF4C-B0F1-D7C0E4D3B977}" type="presParOf" srcId="{86039090-86AE-014C-B335-12D0EBA72610}" destId="{6C2A553A-EBE1-2C41-AA14-BC3DC392819F}" srcOrd="1" destOrd="0" presId="urn:microsoft.com/office/officeart/2005/8/layout/vList3"/>
    <dgm:cxn modelId="{93B3FEB7-EDB1-D14A-A25B-9B2F52F5B0FB}" type="presParOf" srcId="{9BF4D8AE-76F3-8541-8D33-DBE9D274361C}" destId="{56A654E8-BA64-3F45-96C4-5955FF375AE5}" srcOrd="1" destOrd="0" presId="urn:microsoft.com/office/officeart/2005/8/layout/vList3"/>
    <dgm:cxn modelId="{EA5344AA-45E1-ED4A-9DB3-46E9B70C485E}" type="presParOf" srcId="{9BF4D8AE-76F3-8541-8D33-DBE9D274361C}" destId="{809033B8-EEC1-2F41-BB29-A60D5E2DCCE0}" srcOrd="2" destOrd="0" presId="urn:microsoft.com/office/officeart/2005/8/layout/vList3"/>
    <dgm:cxn modelId="{EFC3D6CC-C7A7-B74B-9910-CFF47A629583}" type="presParOf" srcId="{809033B8-EEC1-2F41-BB29-A60D5E2DCCE0}" destId="{0225B27B-04BB-0740-86F3-DCAE7DC58CB4}" srcOrd="0" destOrd="0" presId="urn:microsoft.com/office/officeart/2005/8/layout/vList3"/>
    <dgm:cxn modelId="{A06B4686-BB98-3A4A-BEA5-361611F6DC55}" type="presParOf" srcId="{809033B8-EEC1-2F41-BB29-A60D5E2DCCE0}" destId="{F02BDD5B-7769-F345-BA6E-0D35FFCECD6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A553A-EBE1-2C41-AA14-BC3DC392819F}">
      <dsp:nvSpPr>
        <dsp:cNvPr id="0" name=""/>
        <dsp:cNvSpPr/>
      </dsp:nvSpPr>
      <dsp:spPr>
        <a:xfrm rot="10800000">
          <a:off x="1630119" y="1939"/>
          <a:ext cx="4953021" cy="153021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74783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Usage Patterns</a:t>
          </a:r>
        </a:p>
      </dsp:txBody>
      <dsp:txXfrm rot="10800000">
        <a:off x="2012673" y="1939"/>
        <a:ext cx="4570467" cy="1530217"/>
      </dsp:txXfrm>
    </dsp:sp>
    <dsp:sp modelId="{75C3290A-F4D8-834C-AAF3-2D1E9CAC4354}">
      <dsp:nvSpPr>
        <dsp:cNvPr id="0" name=""/>
        <dsp:cNvSpPr/>
      </dsp:nvSpPr>
      <dsp:spPr>
        <a:xfrm>
          <a:off x="865011" y="1939"/>
          <a:ext cx="1530217" cy="153021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02BDD5B-7769-F345-BA6E-0D35FFCECD6A}">
      <dsp:nvSpPr>
        <dsp:cNvPr id="0" name=""/>
        <dsp:cNvSpPr/>
      </dsp:nvSpPr>
      <dsp:spPr>
        <a:xfrm rot="10800000">
          <a:off x="1630119" y="1988937"/>
          <a:ext cx="4953021" cy="153021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74783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Ease of Interpretation</a:t>
          </a:r>
        </a:p>
      </dsp:txBody>
      <dsp:txXfrm rot="10800000">
        <a:off x="2012673" y="1988937"/>
        <a:ext cx="4570467" cy="1530217"/>
      </dsp:txXfrm>
    </dsp:sp>
    <dsp:sp modelId="{0225B27B-04BB-0740-86F3-DCAE7DC58CB4}">
      <dsp:nvSpPr>
        <dsp:cNvPr id="0" name=""/>
        <dsp:cNvSpPr/>
      </dsp:nvSpPr>
      <dsp:spPr>
        <a:xfrm>
          <a:off x="865011" y="1988937"/>
          <a:ext cx="1530217" cy="153021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A553A-EBE1-2C41-AA14-BC3DC392819F}">
      <dsp:nvSpPr>
        <dsp:cNvPr id="0" name=""/>
        <dsp:cNvSpPr/>
      </dsp:nvSpPr>
      <dsp:spPr>
        <a:xfrm rot="10800000">
          <a:off x="1630119" y="1939"/>
          <a:ext cx="4953021" cy="153021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74783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Usage Patterns</a:t>
          </a:r>
        </a:p>
      </dsp:txBody>
      <dsp:txXfrm rot="10800000">
        <a:off x="2012673" y="1939"/>
        <a:ext cx="4570467" cy="1530217"/>
      </dsp:txXfrm>
    </dsp:sp>
    <dsp:sp modelId="{75C3290A-F4D8-834C-AAF3-2D1E9CAC4354}">
      <dsp:nvSpPr>
        <dsp:cNvPr id="0" name=""/>
        <dsp:cNvSpPr/>
      </dsp:nvSpPr>
      <dsp:spPr>
        <a:xfrm>
          <a:off x="865011" y="1939"/>
          <a:ext cx="1530217" cy="153021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02BDD5B-7769-F345-BA6E-0D35FFCECD6A}">
      <dsp:nvSpPr>
        <dsp:cNvPr id="0" name=""/>
        <dsp:cNvSpPr/>
      </dsp:nvSpPr>
      <dsp:spPr>
        <a:xfrm rot="10800000">
          <a:off x="1630119" y="1988937"/>
          <a:ext cx="4953021" cy="153021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74783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Ease of Interpretation</a:t>
          </a:r>
        </a:p>
      </dsp:txBody>
      <dsp:txXfrm rot="10800000">
        <a:off x="2012673" y="1988937"/>
        <a:ext cx="4570467" cy="1530217"/>
      </dsp:txXfrm>
    </dsp:sp>
    <dsp:sp modelId="{0225B27B-04BB-0740-86F3-DCAE7DC58CB4}">
      <dsp:nvSpPr>
        <dsp:cNvPr id="0" name=""/>
        <dsp:cNvSpPr/>
      </dsp:nvSpPr>
      <dsp:spPr>
        <a:xfrm>
          <a:off x="865011" y="1988937"/>
          <a:ext cx="1530217" cy="153021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A553A-EBE1-2C41-AA14-BC3DC392819F}">
      <dsp:nvSpPr>
        <dsp:cNvPr id="0" name=""/>
        <dsp:cNvSpPr/>
      </dsp:nvSpPr>
      <dsp:spPr>
        <a:xfrm rot="10800000">
          <a:off x="1599789" y="534"/>
          <a:ext cx="4627418" cy="173694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5945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Usage Patterns</a:t>
          </a:r>
        </a:p>
      </dsp:txBody>
      <dsp:txXfrm rot="10800000">
        <a:off x="2034025" y="534"/>
        <a:ext cx="4193182" cy="1736946"/>
      </dsp:txXfrm>
    </dsp:sp>
    <dsp:sp modelId="{75C3290A-F4D8-834C-AAF3-2D1E9CAC4354}">
      <dsp:nvSpPr>
        <dsp:cNvPr id="0" name=""/>
        <dsp:cNvSpPr/>
      </dsp:nvSpPr>
      <dsp:spPr>
        <a:xfrm>
          <a:off x="731316" y="534"/>
          <a:ext cx="1736946" cy="173694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02BDD5B-7769-F345-BA6E-0D35FFCECD6A}">
      <dsp:nvSpPr>
        <dsp:cNvPr id="0" name=""/>
        <dsp:cNvSpPr/>
      </dsp:nvSpPr>
      <dsp:spPr>
        <a:xfrm rot="10800000">
          <a:off x="1599789" y="2255973"/>
          <a:ext cx="4627418" cy="173694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5945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Ease of Interpretation</a:t>
          </a:r>
        </a:p>
      </dsp:txBody>
      <dsp:txXfrm rot="10800000">
        <a:off x="2034025" y="2255973"/>
        <a:ext cx="4193182" cy="1736946"/>
      </dsp:txXfrm>
    </dsp:sp>
    <dsp:sp modelId="{0225B27B-04BB-0740-86F3-DCAE7DC58CB4}">
      <dsp:nvSpPr>
        <dsp:cNvPr id="0" name=""/>
        <dsp:cNvSpPr/>
      </dsp:nvSpPr>
      <dsp:spPr>
        <a:xfrm>
          <a:off x="731316" y="2255973"/>
          <a:ext cx="1736946" cy="173694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A553A-EBE1-2C41-AA14-BC3DC392819F}">
      <dsp:nvSpPr>
        <dsp:cNvPr id="0" name=""/>
        <dsp:cNvSpPr/>
      </dsp:nvSpPr>
      <dsp:spPr>
        <a:xfrm rot="10800000">
          <a:off x="1599789" y="534"/>
          <a:ext cx="4627418" cy="173694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5945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Usage Patterns</a:t>
          </a:r>
        </a:p>
      </dsp:txBody>
      <dsp:txXfrm rot="10800000">
        <a:off x="2034025" y="534"/>
        <a:ext cx="4193182" cy="1736946"/>
      </dsp:txXfrm>
    </dsp:sp>
    <dsp:sp modelId="{75C3290A-F4D8-834C-AAF3-2D1E9CAC4354}">
      <dsp:nvSpPr>
        <dsp:cNvPr id="0" name=""/>
        <dsp:cNvSpPr/>
      </dsp:nvSpPr>
      <dsp:spPr>
        <a:xfrm>
          <a:off x="731316" y="534"/>
          <a:ext cx="1736946" cy="173694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02BDD5B-7769-F345-BA6E-0D35FFCECD6A}">
      <dsp:nvSpPr>
        <dsp:cNvPr id="0" name=""/>
        <dsp:cNvSpPr/>
      </dsp:nvSpPr>
      <dsp:spPr>
        <a:xfrm rot="10800000">
          <a:off x="1599789" y="2255973"/>
          <a:ext cx="4627418" cy="173694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5945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Ease of Interpretation</a:t>
          </a:r>
        </a:p>
      </dsp:txBody>
      <dsp:txXfrm rot="10800000">
        <a:off x="2034025" y="2255973"/>
        <a:ext cx="4193182" cy="1736946"/>
      </dsp:txXfrm>
    </dsp:sp>
    <dsp:sp modelId="{0225B27B-04BB-0740-86F3-DCAE7DC58CB4}">
      <dsp:nvSpPr>
        <dsp:cNvPr id="0" name=""/>
        <dsp:cNvSpPr/>
      </dsp:nvSpPr>
      <dsp:spPr>
        <a:xfrm>
          <a:off x="731316" y="2255973"/>
          <a:ext cx="1736946" cy="173694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A553A-EBE1-2C41-AA14-BC3DC392819F}">
      <dsp:nvSpPr>
        <dsp:cNvPr id="0" name=""/>
        <dsp:cNvSpPr/>
      </dsp:nvSpPr>
      <dsp:spPr>
        <a:xfrm rot="10800000">
          <a:off x="1599789" y="534"/>
          <a:ext cx="4627418" cy="173694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5945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Usage Patterns</a:t>
          </a:r>
        </a:p>
      </dsp:txBody>
      <dsp:txXfrm rot="10800000">
        <a:off x="2034025" y="534"/>
        <a:ext cx="4193182" cy="1736946"/>
      </dsp:txXfrm>
    </dsp:sp>
    <dsp:sp modelId="{75C3290A-F4D8-834C-AAF3-2D1E9CAC4354}">
      <dsp:nvSpPr>
        <dsp:cNvPr id="0" name=""/>
        <dsp:cNvSpPr/>
      </dsp:nvSpPr>
      <dsp:spPr>
        <a:xfrm>
          <a:off x="731316" y="534"/>
          <a:ext cx="1736946" cy="173694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02BDD5B-7769-F345-BA6E-0D35FFCECD6A}">
      <dsp:nvSpPr>
        <dsp:cNvPr id="0" name=""/>
        <dsp:cNvSpPr/>
      </dsp:nvSpPr>
      <dsp:spPr>
        <a:xfrm rot="10800000">
          <a:off x="1599789" y="2255973"/>
          <a:ext cx="4627418" cy="173694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5945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Ease of Interpretation</a:t>
          </a:r>
        </a:p>
      </dsp:txBody>
      <dsp:txXfrm rot="10800000">
        <a:off x="2034025" y="2255973"/>
        <a:ext cx="4193182" cy="1736946"/>
      </dsp:txXfrm>
    </dsp:sp>
    <dsp:sp modelId="{0225B27B-04BB-0740-86F3-DCAE7DC58CB4}">
      <dsp:nvSpPr>
        <dsp:cNvPr id="0" name=""/>
        <dsp:cNvSpPr/>
      </dsp:nvSpPr>
      <dsp:spPr>
        <a:xfrm>
          <a:off x="731316" y="2255973"/>
          <a:ext cx="1736946" cy="173694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A553A-EBE1-2C41-AA14-BC3DC392819F}">
      <dsp:nvSpPr>
        <dsp:cNvPr id="0" name=""/>
        <dsp:cNvSpPr/>
      </dsp:nvSpPr>
      <dsp:spPr>
        <a:xfrm rot="10800000">
          <a:off x="1615263" y="1329"/>
          <a:ext cx="4833819" cy="159088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01538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Usage Patterns</a:t>
          </a:r>
        </a:p>
      </dsp:txBody>
      <dsp:txXfrm rot="10800000">
        <a:off x="2012985" y="1329"/>
        <a:ext cx="4436097" cy="1590888"/>
      </dsp:txXfrm>
    </dsp:sp>
    <dsp:sp modelId="{75C3290A-F4D8-834C-AAF3-2D1E9CAC4354}">
      <dsp:nvSpPr>
        <dsp:cNvPr id="0" name=""/>
        <dsp:cNvSpPr/>
      </dsp:nvSpPr>
      <dsp:spPr>
        <a:xfrm>
          <a:off x="819818" y="1329"/>
          <a:ext cx="1590888" cy="159088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02BDD5B-7769-F345-BA6E-0D35FFCECD6A}">
      <dsp:nvSpPr>
        <dsp:cNvPr id="0" name=""/>
        <dsp:cNvSpPr/>
      </dsp:nvSpPr>
      <dsp:spPr>
        <a:xfrm rot="10800000">
          <a:off x="1615263" y="2067110"/>
          <a:ext cx="4833819" cy="159088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01538" tIns="148590" rIns="277368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Ease of Interpretation</a:t>
          </a:r>
        </a:p>
      </dsp:txBody>
      <dsp:txXfrm rot="10800000">
        <a:off x="2012985" y="2067110"/>
        <a:ext cx="4436097" cy="1590888"/>
      </dsp:txXfrm>
    </dsp:sp>
    <dsp:sp modelId="{0225B27B-04BB-0740-86F3-DCAE7DC58CB4}">
      <dsp:nvSpPr>
        <dsp:cNvPr id="0" name=""/>
        <dsp:cNvSpPr/>
      </dsp:nvSpPr>
      <dsp:spPr>
        <a:xfrm>
          <a:off x="819818" y="2067110"/>
          <a:ext cx="1590888" cy="159088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3398A-839D-554D-9F57-B94A50AE0B81}" type="datetimeFigureOut">
              <a:rPr lang="en-US" smtClean="0"/>
              <a:t>6/17/20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AF0B7-A7A6-C049-9720-22D22E659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5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2A4547-9516-B840-B0FA-017A16448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8" y="2032000"/>
            <a:ext cx="4010025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4389120"/>
            <a:ext cx="9144000" cy="1517904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Master Title Here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84AEFA95-B778-5C49-A6CC-3F75A488B0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3" b="39491"/>
          <a:stretch>
            <a:fillRect/>
          </a:stretch>
        </p:blipFill>
        <p:spPr bwMode="auto">
          <a:xfrm rot="5400000">
            <a:off x="-2291556" y="2291556"/>
            <a:ext cx="60594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6424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5B874F-B7D2-B047-8177-49C1A9D4C66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4A7957-AF96-5247-A6A8-A19D59CF2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463" y="6296025"/>
            <a:ext cx="7683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5F090DB0-7C99-D94C-984C-284A77EA5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450" y="358775"/>
            <a:ext cx="5065713" cy="593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2286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bg1"/>
                </a:solidFill>
              </a:rPr>
              <a:t>Click to edit Master text styles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bg1"/>
                </a:solidFill>
              </a:rPr>
              <a:t>Click to edit Master text styles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297813"/>
            <a:ext cx="4392168" cy="2396363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3"/>
          </p:nvPr>
        </p:nvSpPr>
        <p:spPr>
          <a:xfrm>
            <a:off x="838200" y="3757359"/>
            <a:ext cx="439216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C222359-E0EE-A949-B052-632455D7C92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4BB7950-5AED-6946-A62A-FD8855BD58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9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FABB9E-35A8-E64A-8574-61210ACE1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463" y="6296025"/>
            <a:ext cx="7683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3AB23-1E2B-1144-9E8E-3F976E7502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3B075CB-1BFE-3F44-BFAD-0F90D2C8F8A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F0FBE7-864E-BD4F-A721-BCBC29C58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36" y="457200"/>
            <a:ext cx="3364223" cy="1600200"/>
          </a:xfrm>
          <a:prstGeom prst="rect">
            <a:avLst/>
          </a:prstGeom>
        </p:spPr>
        <p:txBody>
          <a:bodyPr anchor="b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94E2E14-31DD-D14C-BC0D-24DDBD120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48254" y="0"/>
            <a:ext cx="804374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9A56C16-D42F-FF48-BF85-3FAA3F731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436" y="2167128"/>
            <a:ext cx="336422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8063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- Alternate">
    <p:bg>
      <p:bgPr>
        <a:solidFill>
          <a:srgbClr val="99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8F01C69-3B81-C448-A576-B360FB4D2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6296025"/>
            <a:ext cx="7667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DDDB1-8CD0-3E48-B0E1-96D6E3B62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370535F-97B6-9A41-ABF5-4F1CB4079F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B5DFDE-CE60-5540-9DA7-8E1F14A38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38" y="468352"/>
            <a:ext cx="3364222" cy="1600200"/>
          </a:xfrm>
          <a:prstGeom prst="rect">
            <a:avLst/>
          </a:prstGeom>
        </p:spPr>
        <p:txBody>
          <a:bodyPr anchor="b"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A61211-D1FC-2A44-BDF8-3687E7CD04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48254" y="0"/>
            <a:ext cx="804374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A4B03B8-2568-E845-A8E4-9E0223191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438" y="2178280"/>
            <a:ext cx="3364222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0793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A7AE52-2AD5-C54D-B47F-043A9B4C6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39" y="457200"/>
            <a:ext cx="3364220" cy="1600200"/>
          </a:xfrm>
          <a:prstGeom prst="rect">
            <a:avLst/>
          </a:prstGeom>
        </p:spPr>
        <p:txBody>
          <a:bodyPr anchor="b"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4BC29FD-3082-DE48-8F00-DD387F6A0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48254" y="0"/>
            <a:ext cx="804374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579FEC1-E602-7C44-9981-34B032301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439" y="2137410"/>
            <a:ext cx="336422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64CA0DA-0BA1-9442-9EF8-23DF5F7C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6296025"/>
            <a:ext cx="7667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6EDBC-7C1C-0545-AC24-35CA91AF8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  <a:effectLst>
            <a:outerShdw blurRad="50800" dist="12700" dir="2700000" algn="tl" rotWithShape="0">
              <a:prstClr val="black">
                <a:alpha val="77000"/>
              </a:prstClr>
            </a:outerShdw>
          </a:effectLst>
        </p:spPr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9E005EF-8BE2-7C48-BB7A-8310637E7F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446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C46F604-7E05-0844-B0D1-E8380BBC9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6296025"/>
            <a:ext cx="7667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3275ED-299F-E647-976F-327AEAC4B9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BCA354B-78B0-2B40-B18D-76FF0D29A3D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370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FABB9E-35A8-E64A-8574-61210ACE1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463" y="6296025"/>
            <a:ext cx="7683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3AB23-1E2B-1144-9E8E-3F976E7502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3B075CB-1BFE-3F44-BFAD-0F90D2C8F8A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6E48334-0727-5645-9F0E-315BB10E1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865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06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86352BB-EEE8-EA48-A96B-3C064F83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6296025"/>
            <a:ext cx="7667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94F01B-B209-594F-BAFD-824E7CC2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865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7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C74FF6-860F-4E4F-BF31-A61FB6CB61EE}"/>
              </a:ext>
            </a:extLst>
          </p:cNvPr>
          <p:cNvSpPr/>
          <p:nvPr/>
        </p:nvSpPr>
        <p:spPr>
          <a:xfrm>
            <a:off x="1490663" y="4287838"/>
            <a:ext cx="9317037" cy="1106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90472" y="4437406"/>
            <a:ext cx="9211056" cy="8752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Slide Master Title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13851-9316-134E-B32D-A2DA40F0007B}"/>
              </a:ext>
            </a:extLst>
          </p:cNvPr>
          <p:cNvSpPr/>
          <p:nvPr userDrawn="1"/>
        </p:nvSpPr>
        <p:spPr>
          <a:xfrm>
            <a:off x="3794759" y="1976312"/>
            <a:ext cx="4526281" cy="2312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5C2AFD-8722-EE4C-A29A-3816759D49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49341" y="2118448"/>
            <a:ext cx="4017922" cy="191655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BB7D9B0-9ECB-2C41-A2DD-73F0D947A0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3" b="39491"/>
          <a:stretch>
            <a:fillRect/>
          </a:stretch>
        </p:blipFill>
        <p:spPr bwMode="auto">
          <a:xfrm rot="5400000">
            <a:off x="-2291556" y="2291556"/>
            <a:ext cx="60594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1231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7607AE-83DF-F946-B923-6E5DDEF8E218}"/>
              </a:ext>
            </a:extLst>
          </p:cNvPr>
          <p:cNvSpPr/>
          <p:nvPr/>
        </p:nvSpPr>
        <p:spPr>
          <a:xfrm>
            <a:off x="0" y="0"/>
            <a:ext cx="1038225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4CDB412-8279-7349-AC4C-DB4CCAF6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3" b="39491"/>
          <a:stretch>
            <a:fillRect/>
          </a:stretch>
        </p:blipFill>
        <p:spPr bwMode="auto">
          <a:xfrm rot="5400000">
            <a:off x="-2291556" y="2291556"/>
            <a:ext cx="60594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298" y="2196548"/>
            <a:ext cx="9152752" cy="1909762"/>
          </a:xfrm>
          <a:prstGeom prst="rect">
            <a:avLst/>
          </a:prstGeom>
        </p:spPr>
        <p:txBody>
          <a:bodyPr anchor="b"/>
          <a:lstStyle>
            <a:lvl1pPr algn="l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15298" y="4198386"/>
            <a:ext cx="9152752" cy="8340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something extra to this if you like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F6E290-EB7E-CD4C-9502-A405A7AF8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D0C9B-67E4-EE4D-9F86-A8A2C273B7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03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 - Alterna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561681-AC63-AC42-ADF8-79260A48FC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3" b="39491"/>
          <a:stretch>
            <a:fillRect/>
          </a:stretch>
        </p:blipFill>
        <p:spPr bwMode="auto">
          <a:xfrm rot="5400000">
            <a:off x="-2291556" y="2291556"/>
            <a:ext cx="60594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3D0A600-4D8D-4849-B225-7C8538BFD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8" b="17615"/>
          <a:stretch>
            <a:fillRect/>
          </a:stretch>
        </p:blipFill>
        <p:spPr bwMode="auto">
          <a:xfrm>
            <a:off x="5894388" y="2752725"/>
            <a:ext cx="6297612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2EA8B4B-F88A-1E4B-AC89-AC59FACC6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463" y="6296025"/>
            <a:ext cx="7683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7202" y="1600200"/>
            <a:ext cx="8851557" cy="1909762"/>
          </a:xfrm>
          <a:prstGeom prst="rect">
            <a:avLst/>
          </a:prstGeo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7202" y="3602038"/>
            <a:ext cx="8851557" cy="8340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2BCE8ED-89E2-F540-8F9A-B399E638C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 smtClean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fld id="{05372BE0-BC18-2948-AA51-3CC7323BE5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977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 - Alternate Light">
    <p:bg>
      <p:bgPr>
        <a:solidFill>
          <a:srgbClr val="99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5B0AD27-F477-F947-B798-A3429142A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6296025"/>
            <a:ext cx="7667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99B4229-A520-8548-AA52-F638A13CF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3" t="2" b="49232"/>
          <a:stretch>
            <a:fillRect/>
          </a:stretch>
        </p:blipFill>
        <p:spPr bwMode="auto">
          <a:xfrm rot="5400000">
            <a:off x="-2410619" y="2410619"/>
            <a:ext cx="6059488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81912" y="1683321"/>
            <a:ext cx="9765538" cy="2293938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1912" y="4004247"/>
            <a:ext cx="976553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FC9F1-74D8-C94F-945D-44514401E4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 smtClean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0D929C90-1AB1-0149-B55A-AC988D491C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6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0E02EF-ECEF-6546-AC8B-3D9B46C65A2E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dirty="0"/>
          </a:p>
        </p:txBody>
      </p:sp>
      <p:pic>
        <p:nvPicPr>
          <p:cNvPr id="5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C819F05-A83F-3643-B040-D237D3084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6296025"/>
            <a:ext cx="7667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FECD17EB-6099-FA49-8A8C-B3C478B19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6" r="53200"/>
          <a:stretch>
            <a:fillRect/>
          </a:stretch>
        </p:blipFill>
        <p:spPr bwMode="auto">
          <a:xfrm>
            <a:off x="9069388" y="0"/>
            <a:ext cx="3117850" cy="175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C743DF-CE2F-EA42-A107-42B46EB37B37}"/>
              </a:ext>
            </a:extLst>
          </p:cNvPr>
          <p:cNvSpPr/>
          <p:nvPr/>
        </p:nvSpPr>
        <p:spPr>
          <a:xfrm>
            <a:off x="655638" y="290513"/>
            <a:ext cx="85725" cy="871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397578C-3AF1-214B-8745-EB0DF0639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21240C-47AF-2F4D-83B3-CC3EDF50F7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3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861E2B0-E417-3449-9BD2-8EDF99E6E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6296025"/>
            <a:ext cx="7667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480E8D-B466-C743-B6B4-A928EAFC4BE4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dirty="0"/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D8D996C0-D6E0-D44C-B017-797FE75F0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6" r="53200"/>
          <a:stretch>
            <a:fillRect/>
          </a:stretch>
        </p:blipFill>
        <p:spPr bwMode="auto">
          <a:xfrm>
            <a:off x="9069388" y="0"/>
            <a:ext cx="3117850" cy="175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4184CC-91A6-624F-9A8B-C2AA443015F0}"/>
              </a:ext>
            </a:extLst>
          </p:cNvPr>
          <p:cNvSpPr/>
          <p:nvPr/>
        </p:nvSpPr>
        <p:spPr>
          <a:xfrm>
            <a:off x="655638" y="290513"/>
            <a:ext cx="85725" cy="871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77F978D-5363-FC43-A6C2-7EA5DF39F0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A02B2-7C1B-3745-B04D-2D251A8ED9E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38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089BD9A-FFD6-8E45-962D-88FE091FD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6296025"/>
            <a:ext cx="7667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86F970-AFAF-D545-8BD5-845C66F5C19C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8E84515-8741-CD43-9D01-F8671983E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6" r="53200"/>
          <a:stretch>
            <a:fillRect/>
          </a:stretch>
        </p:blipFill>
        <p:spPr bwMode="auto">
          <a:xfrm>
            <a:off x="9069388" y="0"/>
            <a:ext cx="3117850" cy="175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C545D3-CCAF-0F42-BDA5-8FE3FE81E583}"/>
              </a:ext>
            </a:extLst>
          </p:cNvPr>
          <p:cNvSpPr/>
          <p:nvPr/>
        </p:nvSpPr>
        <p:spPr>
          <a:xfrm>
            <a:off x="655638" y="290513"/>
            <a:ext cx="85725" cy="871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7F302A-7F43-3043-9DEB-52C78F693E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736792-7E9C-9442-95C1-E9985CE4D3B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25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471D0-9651-9B4A-80EA-21715A86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5903" y="6296716"/>
            <a:ext cx="530087" cy="365125"/>
          </a:xfrm>
          <a:prstGeom prst="rect">
            <a:avLst/>
          </a:prstGeom>
        </p:spPr>
        <p:txBody>
          <a:bodyPr/>
          <a:lstStyle/>
          <a:p>
            <a:fld id="{C97FC88E-866D-894C-A5F4-69E219FEB641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31EA3ED-6BC0-5D48-B8B9-7BFC690DC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8730" y="6296714"/>
            <a:ext cx="765461" cy="3651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CA1D8C-29BD-E64C-B7CB-25F1E109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904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A3AE55B-C10E-6E47-8794-001829270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CF84D15-F03F-D54A-9E48-12212D4D4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D563D-C0A6-CD4E-A739-F924D1FC0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DBE22DD-494E-1849-B805-BC38FDC971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6" r:id="rId7"/>
    <p:sldLayoutId id="2147483697" r:id="rId8"/>
    <p:sldLayoutId id="2147483707" r:id="rId9"/>
    <p:sldLayoutId id="2147483699" r:id="rId10"/>
    <p:sldLayoutId id="2147483702" r:id="rId11"/>
    <p:sldLayoutId id="2147483703" r:id="rId12"/>
    <p:sldLayoutId id="2147483701" r:id="rId13"/>
    <p:sldLayoutId id="2147483704" r:id="rId14"/>
    <p:sldLayoutId id="2147483708" r:id="rId15"/>
    <p:sldLayoutId id="2147483706" r:id="rId16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jpeg"/><Relationship Id="rId9" Type="http://schemas.openxmlformats.org/officeDocument/2006/relationships/image" Target="../media/image1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6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6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7" Type="http://schemas.openxmlformats.org/officeDocument/2006/relationships/image" Target="../media/image2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7" Type="http://schemas.openxmlformats.org/officeDocument/2006/relationships/image" Target="../media/image29.tiff"/><Relationship Id="rId2" Type="http://schemas.openxmlformats.org/officeDocument/2006/relationships/hyperlink" Target="https://emojipedia.org/person-facepalmin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0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1915298" y="1785583"/>
            <a:ext cx="9152752" cy="1909762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4267" dirty="0"/>
              <a:t>Not All Claims are Created Equal: </a:t>
            </a:r>
            <a:br>
              <a:rPr lang="en-US" sz="4267" dirty="0"/>
            </a:br>
            <a:r>
              <a:rPr lang="en-US" sz="3733" dirty="0"/>
              <a:t>Choosing the Right Statistical Approach to Assess Hypotheses</a:t>
            </a:r>
            <a:endParaRPr sz="3733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DA61676-0FCF-FD48-9833-91352C927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2268" y="5606208"/>
            <a:ext cx="9370514" cy="35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Erfan</a:t>
            </a:r>
            <a:r>
              <a:rPr lang="en-US" altLang="en-US" sz="15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Sadeqi-Azer</a:t>
            </a:r>
            <a:r>
              <a:rPr lang="en-US" altLang="en-US" sz="15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en-US" sz="1500" b="1" dirty="0">
                <a:solidFill>
                  <a:srgbClr val="001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Daniel </a:t>
            </a:r>
            <a:r>
              <a:rPr lang="en-US" altLang="en-US" sz="1500" b="1" dirty="0" err="1">
                <a:solidFill>
                  <a:srgbClr val="001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Khashabi</a:t>
            </a:r>
            <a:r>
              <a:rPr lang="en-US" altLang="en-US" sz="1500" dirty="0"/>
              <a:t>		</a:t>
            </a:r>
            <a:r>
              <a:rPr lang="en-US" altLang="en-US" sz="15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Ashish Sabharwal 		</a:t>
            </a:r>
            <a:r>
              <a:rPr lang="en-US" altLang="en-US" sz="1500" dirty="0">
                <a:solidFill>
                  <a:srgbClr val="666666"/>
                </a:solidFill>
                <a:latin typeface="Arial" panose="020B0604020202020204" pitchFamily="34" charset="0"/>
              </a:rPr>
              <a:t>Dan Roth</a:t>
            </a:r>
            <a:endParaRPr lang="en-US" altLang="en-US" sz="15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223206C-AE84-0146-8A3A-50113C7FF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782" y="4282369"/>
            <a:ext cx="1372000" cy="13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C95D97-0CF6-934F-8226-AFBF90A08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460" y="4281156"/>
            <a:ext cx="1351000" cy="13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Image result for ashish sabharwal nlp">
            <a:extLst>
              <a:ext uri="{FF2B5EF4-FFF2-40B4-BE49-F238E27FC236}">
                <a16:creationId xmlns:a16="http://schemas.microsoft.com/office/drawing/2014/main" id="{5A0B40D5-F1BF-CB48-93DE-D2BC78CF0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12" y="4281156"/>
            <a:ext cx="1351000" cy="13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856CC2D2-59FF-6446-9B3E-66E916D0E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534" y="5898089"/>
            <a:ext cx="10515187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   Indiana University (now at Google)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              Allen Institute for AI 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		</a:t>
            </a:r>
            <a:r>
              <a:rPr lang="en-US" altLang="en-US" sz="1100" dirty="0"/>
              <a:t>                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Allen Institute for AI 		    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Univ. of Pennsylvania</a:t>
            </a:r>
            <a:endParaRPr lang="en-US" alt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52381-2AF4-094F-BD72-AF785FDA1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386" y="4255208"/>
            <a:ext cx="1351000" cy="13510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984DD8-DEE9-734F-8BEB-462D03577B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7D0C9B-67E4-EE4D-9F86-A8A2C273B7F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21FC5A-009E-C143-9531-178632302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734" y="383241"/>
            <a:ext cx="1490359" cy="7824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1B94C4-3463-B149-A7DD-02B97068F0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312" y="439847"/>
            <a:ext cx="1504086" cy="516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192553-0E34-2842-8661-27BE60EA29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417" y="493315"/>
            <a:ext cx="1198714" cy="3325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077FD2-5C9F-B34C-9F23-54FF74149D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2522" y="493315"/>
            <a:ext cx="1198714" cy="4626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F6D537-BE37-0B4A-9FA8-77DD1C2E9C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7741" b="62406"/>
          <a:stretch/>
        </p:blipFill>
        <p:spPr>
          <a:xfrm rot="710293">
            <a:off x="3330380" y="4084467"/>
            <a:ext cx="1018302" cy="6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96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10F8-9FA4-1040-B5A2-21BC3DCE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F0E0E-5466-4243-B8A8-1D834EA022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5D453-2B12-C448-AD66-87D99A81C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03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10F8-9FA4-1040-B5A2-21BC3DCE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4991-6CC0-B345-AC1F-48AE72494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29" y="1662336"/>
            <a:ext cx="10972800" cy="4351338"/>
          </a:xfrm>
        </p:spPr>
        <p:txBody>
          <a:bodyPr/>
          <a:lstStyle/>
          <a:p>
            <a:r>
              <a:rPr lang="en-US" dirty="0"/>
              <a:t>Quantify </a:t>
            </a:r>
            <a:r>
              <a:rPr lang="en-US" b="1" dirty="0"/>
              <a:t>usage trends </a:t>
            </a:r>
            <a:r>
              <a:rPr lang="en-US" dirty="0"/>
              <a:t>in NLP community: </a:t>
            </a:r>
          </a:p>
          <a:p>
            <a:pPr lvl="1"/>
            <a:r>
              <a:rPr lang="en-US" dirty="0"/>
              <a:t>Annotated ACL’18 papers  (~440 papers)</a:t>
            </a:r>
          </a:p>
          <a:p>
            <a:pPr lvl="1"/>
            <a:r>
              <a:rPr lang="en-US" dirty="0"/>
              <a:t>Surveyed ~50 random NLP practitioners </a:t>
            </a:r>
          </a:p>
          <a:p>
            <a:endParaRPr lang="en-US" dirty="0"/>
          </a:p>
          <a:p>
            <a:r>
              <a:rPr lang="en-US" dirty="0"/>
              <a:t>Findings: </a:t>
            </a:r>
          </a:p>
          <a:p>
            <a:pPr lvl="1"/>
            <a:r>
              <a:rPr lang="en-US" b="1" dirty="0"/>
              <a:t>Lack of awareness</a:t>
            </a:r>
            <a:r>
              <a:rPr lang="en-US" dirty="0"/>
              <a:t> about various algorithms. </a:t>
            </a:r>
          </a:p>
          <a:p>
            <a:pPr lvl="1"/>
            <a:r>
              <a:rPr lang="en-US" b="1" dirty="0"/>
              <a:t>Poor interpretation </a:t>
            </a:r>
            <a:r>
              <a:rPr lang="en-US" dirty="0"/>
              <a:t>of statistical tools – especially the popular ones. </a:t>
            </a:r>
            <a:endParaRPr lang="en-US" b="1" dirty="0"/>
          </a:p>
          <a:p>
            <a:pPr lvl="1"/>
            <a:r>
              <a:rPr lang="en-US" b="1" dirty="0"/>
              <a:t>Misleading reporting</a:t>
            </a:r>
            <a:r>
              <a:rPr lang="en-US" dirty="0"/>
              <a:t>, resulting in unintended conclusions. </a:t>
            </a:r>
          </a:p>
          <a:p>
            <a:pPr lvl="1"/>
            <a:endParaRPr lang="en-US" dirty="0"/>
          </a:p>
          <a:p>
            <a:r>
              <a:rPr lang="en-US" dirty="0"/>
              <a:t>A Python </a:t>
            </a:r>
            <a:r>
              <a:rPr lang="en-US" b="1" dirty="0"/>
              <a:t>package</a:t>
            </a:r>
            <a:r>
              <a:rPr lang="en-US" dirty="0"/>
              <a:t> for </a:t>
            </a:r>
            <a:r>
              <a:rPr lang="en-US" i="1" dirty="0"/>
              <a:t>Bayesian statistical hypothesis assessment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F0E0E-5466-4243-B8A8-1D834EA022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450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10F8-9FA4-1040-B5A2-21BC3DCE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4991-6CC0-B345-AC1F-48AE72494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29" y="1662336"/>
            <a:ext cx="10972800" cy="4351338"/>
          </a:xfrm>
        </p:spPr>
        <p:txBody>
          <a:bodyPr/>
          <a:lstStyle/>
          <a:p>
            <a:r>
              <a:rPr lang="en-US" dirty="0"/>
              <a:t>Quantify </a:t>
            </a:r>
            <a:r>
              <a:rPr lang="en-US" b="1" dirty="0"/>
              <a:t>usage trends </a:t>
            </a:r>
            <a:r>
              <a:rPr lang="en-US" dirty="0"/>
              <a:t>in NLP community: </a:t>
            </a:r>
          </a:p>
          <a:p>
            <a:pPr lvl="1"/>
            <a:r>
              <a:rPr lang="en-US" dirty="0"/>
              <a:t>Annotated ACL’18 papers  (~440 papers)</a:t>
            </a:r>
          </a:p>
          <a:p>
            <a:pPr lvl="1"/>
            <a:r>
              <a:rPr lang="en-US" dirty="0"/>
              <a:t>Surveyed ~50 random NLP practitioners </a:t>
            </a:r>
          </a:p>
          <a:p>
            <a:endParaRPr lang="en-US" dirty="0"/>
          </a:p>
          <a:p>
            <a:r>
              <a:rPr lang="en-US" dirty="0"/>
              <a:t>Findings: </a:t>
            </a:r>
          </a:p>
          <a:p>
            <a:pPr lvl="1"/>
            <a:r>
              <a:rPr lang="en-US" b="1" dirty="0"/>
              <a:t>Lack of awareness</a:t>
            </a:r>
            <a:r>
              <a:rPr lang="en-US" dirty="0"/>
              <a:t> about various algorithms. </a:t>
            </a:r>
          </a:p>
          <a:p>
            <a:pPr lvl="1"/>
            <a:r>
              <a:rPr lang="en-US" b="1" dirty="0"/>
              <a:t>Poor interpretation </a:t>
            </a:r>
            <a:r>
              <a:rPr lang="en-US" dirty="0"/>
              <a:t>of statistical tools – especially the popular ones. </a:t>
            </a:r>
            <a:endParaRPr lang="en-US" b="1" dirty="0"/>
          </a:p>
          <a:p>
            <a:pPr lvl="1"/>
            <a:r>
              <a:rPr lang="en-US" b="1" dirty="0"/>
              <a:t>Misleading reporting</a:t>
            </a:r>
            <a:r>
              <a:rPr lang="en-US" dirty="0"/>
              <a:t>, resulting in unintended conclusions. </a:t>
            </a:r>
          </a:p>
          <a:p>
            <a:pPr lvl="1"/>
            <a:endParaRPr lang="en-US" dirty="0"/>
          </a:p>
          <a:p>
            <a:r>
              <a:rPr lang="en-US" dirty="0"/>
              <a:t>A Python </a:t>
            </a:r>
            <a:r>
              <a:rPr lang="en-US" b="1" dirty="0"/>
              <a:t>package</a:t>
            </a:r>
            <a:r>
              <a:rPr lang="en-US" dirty="0"/>
              <a:t> for </a:t>
            </a:r>
            <a:r>
              <a:rPr lang="en-US" i="1" dirty="0"/>
              <a:t>Bayesian statistical hypothesis assessment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F0E0E-5466-4243-B8A8-1D834EA022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0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10F8-9FA4-1040-B5A2-21BC3DCE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4991-6CC0-B345-AC1F-48AE72494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29" y="1662336"/>
            <a:ext cx="10972800" cy="4351338"/>
          </a:xfrm>
        </p:spPr>
        <p:txBody>
          <a:bodyPr/>
          <a:lstStyle/>
          <a:p>
            <a:r>
              <a:rPr lang="en-US" dirty="0"/>
              <a:t>Quantify </a:t>
            </a:r>
            <a:r>
              <a:rPr lang="en-US" b="1" dirty="0"/>
              <a:t>usage trends </a:t>
            </a:r>
            <a:r>
              <a:rPr lang="en-US" dirty="0"/>
              <a:t>in NLP community: </a:t>
            </a:r>
          </a:p>
          <a:p>
            <a:pPr lvl="1"/>
            <a:r>
              <a:rPr lang="en-US" dirty="0"/>
              <a:t>Annotated ACL’18 papers  (~440 papers)</a:t>
            </a:r>
          </a:p>
          <a:p>
            <a:pPr lvl="1"/>
            <a:r>
              <a:rPr lang="en-US" dirty="0"/>
              <a:t>Surveyed ~50 random NLP practitioners </a:t>
            </a:r>
          </a:p>
          <a:p>
            <a:endParaRPr lang="en-US" dirty="0"/>
          </a:p>
          <a:p>
            <a:r>
              <a:rPr lang="en-US" dirty="0"/>
              <a:t>Findings: </a:t>
            </a:r>
          </a:p>
          <a:p>
            <a:pPr lvl="1"/>
            <a:r>
              <a:rPr lang="en-US" b="1" dirty="0"/>
              <a:t>Lack of awareness</a:t>
            </a:r>
            <a:r>
              <a:rPr lang="en-US" dirty="0"/>
              <a:t> about various algorithms. </a:t>
            </a:r>
          </a:p>
          <a:p>
            <a:pPr lvl="1"/>
            <a:r>
              <a:rPr lang="en-US" b="1" dirty="0"/>
              <a:t>Poor interpretation </a:t>
            </a:r>
            <a:r>
              <a:rPr lang="en-US" dirty="0"/>
              <a:t>of statistical tools – especially the popular ones. </a:t>
            </a:r>
            <a:endParaRPr lang="en-US" b="1" dirty="0"/>
          </a:p>
          <a:p>
            <a:pPr lvl="1"/>
            <a:r>
              <a:rPr lang="en-US" b="1" dirty="0"/>
              <a:t>Misleading reporting</a:t>
            </a:r>
            <a:r>
              <a:rPr lang="en-US" dirty="0"/>
              <a:t>, resulting in unintended conclusions. </a:t>
            </a:r>
          </a:p>
          <a:p>
            <a:pPr lvl="1"/>
            <a:endParaRPr lang="en-US" dirty="0"/>
          </a:p>
          <a:p>
            <a:r>
              <a:rPr lang="en-US" dirty="0"/>
              <a:t>A Python </a:t>
            </a:r>
            <a:r>
              <a:rPr lang="en-US" b="1" dirty="0"/>
              <a:t>package</a:t>
            </a:r>
            <a:r>
              <a:rPr lang="en-US" dirty="0"/>
              <a:t> for </a:t>
            </a:r>
            <a:r>
              <a:rPr lang="en-US" i="1" dirty="0"/>
              <a:t>Bayesian statistical hypothesis assessment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F0E0E-5466-4243-B8A8-1D834EA022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944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10F8-9FA4-1040-B5A2-21BC3DCE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4991-6CC0-B345-AC1F-48AE72494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29" y="1662336"/>
            <a:ext cx="10972800" cy="4351338"/>
          </a:xfrm>
        </p:spPr>
        <p:txBody>
          <a:bodyPr/>
          <a:lstStyle/>
          <a:p>
            <a:r>
              <a:rPr lang="en-US" dirty="0"/>
              <a:t>Quantify </a:t>
            </a:r>
            <a:r>
              <a:rPr lang="en-US" b="1" dirty="0"/>
              <a:t>usage trends </a:t>
            </a:r>
            <a:r>
              <a:rPr lang="en-US" dirty="0"/>
              <a:t>in NLP community: </a:t>
            </a:r>
          </a:p>
          <a:p>
            <a:pPr lvl="1"/>
            <a:r>
              <a:rPr lang="en-US" dirty="0"/>
              <a:t>Annotated ACL’18 papers  (~440 papers)</a:t>
            </a:r>
          </a:p>
          <a:p>
            <a:pPr lvl="1"/>
            <a:r>
              <a:rPr lang="en-US" dirty="0"/>
              <a:t>Surveyed ~50 random NLP practitioners </a:t>
            </a:r>
          </a:p>
          <a:p>
            <a:endParaRPr lang="en-US" dirty="0"/>
          </a:p>
          <a:p>
            <a:r>
              <a:rPr lang="en-US" dirty="0"/>
              <a:t>Findings: </a:t>
            </a:r>
          </a:p>
          <a:p>
            <a:pPr lvl="1"/>
            <a:r>
              <a:rPr lang="en-US" b="1" dirty="0"/>
              <a:t>Lack of awareness</a:t>
            </a:r>
            <a:r>
              <a:rPr lang="en-US" dirty="0"/>
              <a:t> about various algorithms. </a:t>
            </a:r>
          </a:p>
          <a:p>
            <a:pPr lvl="1"/>
            <a:r>
              <a:rPr lang="en-US" b="1" dirty="0"/>
              <a:t>Poor interpretation </a:t>
            </a:r>
            <a:r>
              <a:rPr lang="en-US" dirty="0"/>
              <a:t>of statistical tools – especially the popular ones. </a:t>
            </a:r>
            <a:endParaRPr lang="en-US" b="1" dirty="0"/>
          </a:p>
          <a:p>
            <a:pPr lvl="1"/>
            <a:r>
              <a:rPr lang="en-US" b="1" dirty="0"/>
              <a:t>Misleading reporting</a:t>
            </a:r>
            <a:r>
              <a:rPr lang="en-US" dirty="0"/>
              <a:t>, resulting in unintended conclusions. </a:t>
            </a:r>
          </a:p>
          <a:p>
            <a:pPr lvl="1"/>
            <a:endParaRPr lang="en-US" dirty="0"/>
          </a:p>
          <a:p>
            <a:r>
              <a:rPr lang="en-US" dirty="0"/>
              <a:t>A Python </a:t>
            </a:r>
            <a:r>
              <a:rPr lang="en-US" b="1" dirty="0"/>
              <a:t>package</a:t>
            </a:r>
            <a:r>
              <a:rPr lang="en-US" dirty="0"/>
              <a:t> for </a:t>
            </a:r>
            <a:r>
              <a:rPr lang="en-US" i="1" dirty="0"/>
              <a:t>Bayesian statistical hypothesis assessment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F0E0E-5466-4243-B8A8-1D834EA022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56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10F8-9FA4-1040-B5A2-21BC3DCE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4991-6CC0-B345-AC1F-48AE72494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29" y="1662336"/>
            <a:ext cx="10972800" cy="4351338"/>
          </a:xfrm>
        </p:spPr>
        <p:txBody>
          <a:bodyPr/>
          <a:lstStyle/>
          <a:p>
            <a:r>
              <a:rPr lang="en-US" dirty="0"/>
              <a:t>Quantify </a:t>
            </a:r>
            <a:r>
              <a:rPr lang="en-US" b="1" dirty="0"/>
              <a:t>usage trends </a:t>
            </a:r>
            <a:r>
              <a:rPr lang="en-US" dirty="0"/>
              <a:t>in NLP community: </a:t>
            </a:r>
          </a:p>
          <a:p>
            <a:pPr lvl="1"/>
            <a:r>
              <a:rPr lang="en-US" dirty="0"/>
              <a:t>Annotated ACL’18 papers  (~440 papers)</a:t>
            </a:r>
          </a:p>
          <a:p>
            <a:pPr lvl="1"/>
            <a:r>
              <a:rPr lang="en-US" dirty="0"/>
              <a:t>Surveyed ~50 random NLP practitioners </a:t>
            </a:r>
          </a:p>
          <a:p>
            <a:endParaRPr lang="en-US" dirty="0"/>
          </a:p>
          <a:p>
            <a:r>
              <a:rPr lang="en-US" dirty="0"/>
              <a:t>Findings: </a:t>
            </a:r>
          </a:p>
          <a:p>
            <a:pPr lvl="1"/>
            <a:r>
              <a:rPr lang="en-US" b="1" dirty="0"/>
              <a:t>Lack of awareness</a:t>
            </a:r>
            <a:r>
              <a:rPr lang="en-US" dirty="0"/>
              <a:t> about various algorithms. </a:t>
            </a:r>
          </a:p>
          <a:p>
            <a:pPr lvl="1"/>
            <a:r>
              <a:rPr lang="en-US" b="1" dirty="0"/>
              <a:t>Poor interpretation </a:t>
            </a:r>
            <a:r>
              <a:rPr lang="en-US" dirty="0"/>
              <a:t>of statistical tools – especially the popular ones. </a:t>
            </a:r>
            <a:endParaRPr lang="en-US" b="1" dirty="0"/>
          </a:p>
          <a:p>
            <a:pPr lvl="1"/>
            <a:r>
              <a:rPr lang="en-US" b="1" dirty="0"/>
              <a:t>Misleading reporting</a:t>
            </a:r>
            <a:r>
              <a:rPr lang="en-US" dirty="0"/>
              <a:t>, resulting in unintended conclusions. </a:t>
            </a:r>
          </a:p>
          <a:p>
            <a:pPr lvl="1"/>
            <a:endParaRPr lang="en-US" dirty="0"/>
          </a:p>
          <a:p>
            <a:r>
              <a:rPr lang="en-US" dirty="0"/>
              <a:t>A Python </a:t>
            </a:r>
            <a:r>
              <a:rPr lang="en-US" b="1" dirty="0"/>
              <a:t>package</a:t>
            </a:r>
            <a:r>
              <a:rPr lang="en-US" dirty="0"/>
              <a:t> for </a:t>
            </a:r>
            <a:r>
              <a:rPr lang="en-US" i="1" dirty="0"/>
              <a:t>Bayesian statistical hypothesis assessment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F0E0E-5466-4243-B8A8-1D834EA022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09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10F8-9FA4-1040-B5A2-21BC3DCE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4991-6CC0-B345-AC1F-48AE72494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29" y="1662336"/>
            <a:ext cx="10972800" cy="4351338"/>
          </a:xfrm>
        </p:spPr>
        <p:txBody>
          <a:bodyPr/>
          <a:lstStyle/>
          <a:p>
            <a:r>
              <a:rPr lang="en-US" dirty="0"/>
              <a:t>Quantify </a:t>
            </a:r>
            <a:r>
              <a:rPr lang="en-US" b="1" dirty="0"/>
              <a:t>usage trends </a:t>
            </a:r>
            <a:r>
              <a:rPr lang="en-US" dirty="0"/>
              <a:t>in NLP community: </a:t>
            </a:r>
          </a:p>
          <a:p>
            <a:pPr lvl="1"/>
            <a:r>
              <a:rPr lang="en-US" dirty="0"/>
              <a:t>Annotated ACL’18 papers  (~440 papers)</a:t>
            </a:r>
          </a:p>
          <a:p>
            <a:pPr lvl="1"/>
            <a:r>
              <a:rPr lang="en-US" dirty="0"/>
              <a:t>Surveyed ~50 random NLP practitioners </a:t>
            </a:r>
          </a:p>
          <a:p>
            <a:endParaRPr lang="en-US" dirty="0"/>
          </a:p>
          <a:p>
            <a:r>
              <a:rPr lang="en-US" dirty="0"/>
              <a:t>Findings: </a:t>
            </a:r>
          </a:p>
          <a:p>
            <a:pPr lvl="1"/>
            <a:r>
              <a:rPr lang="en-US" b="1" dirty="0"/>
              <a:t>Lack of awareness</a:t>
            </a:r>
            <a:r>
              <a:rPr lang="en-US" dirty="0"/>
              <a:t> about various algorithms. </a:t>
            </a:r>
          </a:p>
          <a:p>
            <a:pPr lvl="1"/>
            <a:r>
              <a:rPr lang="en-US" b="1" dirty="0"/>
              <a:t>Poor interpretation </a:t>
            </a:r>
            <a:r>
              <a:rPr lang="en-US" dirty="0"/>
              <a:t>of statistical tools – especially the popular ones. </a:t>
            </a:r>
            <a:endParaRPr lang="en-US" b="1" dirty="0"/>
          </a:p>
          <a:p>
            <a:pPr lvl="1"/>
            <a:r>
              <a:rPr lang="en-US" b="1" dirty="0"/>
              <a:t>Misleading reporting</a:t>
            </a:r>
            <a:r>
              <a:rPr lang="en-US" dirty="0"/>
              <a:t>, resulting in unintended conclusions. </a:t>
            </a:r>
          </a:p>
          <a:p>
            <a:pPr lvl="1"/>
            <a:endParaRPr lang="en-US" dirty="0"/>
          </a:p>
          <a:p>
            <a:r>
              <a:rPr lang="en-US" dirty="0"/>
              <a:t>A Python </a:t>
            </a:r>
            <a:r>
              <a:rPr lang="en-US" b="1" dirty="0"/>
              <a:t>package</a:t>
            </a:r>
            <a:r>
              <a:rPr lang="en-US" dirty="0"/>
              <a:t> for </a:t>
            </a:r>
            <a:r>
              <a:rPr lang="en-US" i="1" dirty="0"/>
              <a:t>Bayesian statistical hypothesis assessment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F0E0E-5466-4243-B8A8-1D834EA022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79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10F8-9FA4-1040-B5A2-21BC3DCE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4991-6CC0-B345-AC1F-48AE72494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29" y="1662336"/>
            <a:ext cx="10972800" cy="4351338"/>
          </a:xfrm>
        </p:spPr>
        <p:txBody>
          <a:bodyPr/>
          <a:lstStyle/>
          <a:p>
            <a:r>
              <a:rPr lang="en-US" dirty="0"/>
              <a:t>Quantify </a:t>
            </a:r>
            <a:r>
              <a:rPr lang="en-US" b="1" dirty="0"/>
              <a:t>usage trends </a:t>
            </a:r>
            <a:r>
              <a:rPr lang="en-US" dirty="0"/>
              <a:t>in NLP community: </a:t>
            </a:r>
          </a:p>
          <a:p>
            <a:pPr lvl="1"/>
            <a:r>
              <a:rPr lang="en-US" dirty="0"/>
              <a:t>Annotated ACL’18 papers  (~440 papers)</a:t>
            </a:r>
          </a:p>
          <a:p>
            <a:pPr lvl="1"/>
            <a:r>
              <a:rPr lang="en-US" dirty="0"/>
              <a:t>Surveyed ~50 random NLP practitioners </a:t>
            </a:r>
          </a:p>
          <a:p>
            <a:endParaRPr lang="en-US" dirty="0"/>
          </a:p>
          <a:p>
            <a:r>
              <a:rPr lang="en-US" dirty="0"/>
              <a:t>Findings: </a:t>
            </a:r>
          </a:p>
          <a:p>
            <a:pPr lvl="1"/>
            <a:r>
              <a:rPr lang="en-US" b="1" dirty="0"/>
              <a:t>Lack of awareness</a:t>
            </a:r>
            <a:r>
              <a:rPr lang="en-US" dirty="0"/>
              <a:t> about various algorithms. </a:t>
            </a:r>
          </a:p>
          <a:p>
            <a:pPr lvl="1"/>
            <a:r>
              <a:rPr lang="en-US" b="1" dirty="0"/>
              <a:t>Poor interpretation </a:t>
            </a:r>
            <a:r>
              <a:rPr lang="en-US" dirty="0"/>
              <a:t>of statistical tools – especially the popular ones. </a:t>
            </a:r>
            <a:endParaRPr lang="en-US" b="1" dirty="0"/>
          </a:p>
          <a:p>
            <a:pPr lvl="1"/>
            <a:r>
              <a:rPr lang="en-US" b="1" dirty="0"/>
              <a:t>Misleading reporting</a:t>
            </a:r>
            <a:r>
              <a:rPr lang="en-US" dirty="0"/>
              <a:t>, resulting in unintended conclusions. </a:t>
            </a:r>
          </a:p>
          <a:p>
            <a:pPr lvl="1"/>
            <a:endParaRPr lang="en-US" dirty="0"/>
          </a:p>
          <a:p>
            <a:r>
              <a:rPr lang="en-US" dirty="0"/>
              <a:t>A Python </a:t>
            </a:r>
            <a:r>
              <a:rPr lang="en-US" b="1" dirty="0"/>
              <a:t>package</a:t>
            </a:r>
            <a:r>
              <a:rPr lang="en-US" dirty="0"/>
              <a:t> for </a:t>
            </a:r>
            <a:r>
              <a:rPr lang="en-US" i="1" dirty="0"/>
              <a:t>Bayesian statistical hypothesis assessment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F0E0E-5466-4243-B8A8-1D834EA022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68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10F8-9FA4-1040-B5A2-21BC3DCE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4991-6CC0-B345-AC1F-48AE72494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29" y="1662336"/>
            <a:ext cx="10972800" cy="4351338"/>
          </a:xfrm>
        </p:spPr>
        <p:txBody>
          <a:bodyPr/>
          <a:lstStyle/>
          <a:p>
            <a:r>
              <a:rPr lang="en-US" dirty="0"/>
              <a:t>Quantify </a:t>
            </a:r>
            <a:r>
              <a:rPr lang="en-US" b="1" dirty="0"/>
              <a:t>usage trends </a:t>
            </a:r>
            <a:r>
              <a:rPr lang="en-US" dirty="0"/>
              <a:t>in NLP community: </a:t>
            </a:r>
          </a:p>
          <a:p>
            <a:pPr lvl="1"/>
            <a:r>
              <a:rPr lang="en-US" dirty="0"/>
              <a:t>Annotated ACL’18 papers  (~440 papers)</a:t>
            </a:r>
          </a:p>
          <a:p>
            <a:pPr lvl="1"/>
            <a:r>
              <a:rPr lang="en-US" dirty="0"/>
              <a:t>Surveyed ~50 random NLP practitioners </a:t>
            </a:r>
          </a:p>
          <a:p>
            <a:endParaRPr lang="en-US" dirty="0"/>
          </a:p>
          <a:p>
            <a:r>
              <a:rPr lang="en-US" dirty="0"/>
              <a:t>Findings: </a:t>
            </a:r>
          </a:p>
          <a:p>
            <a:pPr lvl="1"/>
            <a:r>
              <a:rPr lang="en-US" b="1" dirty="0"/>
              <a:t>Lack of awareness</a:t>
            </a:r>
            <a:r>
              <a:rPr lang="en-US" dirty="0"/>
              <a:t> about various algorithms. </a:t>
            </a:r>
          </a:p>
          <a:p>
            <a:pPr lvl="1"/>
            <a:r>
              <a:rPr lang="en-US" b="1" dirty="0"/>
              <a:t>Poor interpretation </a:t>
            </a:r>
            <a:r>
              <a:rPr lang="en-US" dirty="0"/>
              <a:t>of statistical tools – especially the popular ones. </a:t>
            </a:r>
            <a:endParaRPr lang="en-US" b="1" dirty="0"/>
          </a:p>
          <a:p>
            <a:pPr lvl="1"/>
            <a:r>
              <a:rPr lang="en-US" b="1" dirty="0"/>
              <a:t>Misleading reporting</a:t>
            </a:r>
            <a:r>
              <a:rPr lang="en-US" dirty="0"/>
              <a:t>, resulting in unintended conclusions. </a:t>
            </a:r>
          </a:p>
          <a:p>
            <a:pPr lvl="1"/>
            <a:endParaRPr lang="en-US" dirty="0"/>
          </a:p>
          <a:p>
            <a:r>
              <a:rPr lang="en-US" dirty="0"/>
              <a:t>A Python </a:t>
            </a:r>
            <a:r>
              <a:rPr lang="en-US" b="1" dirty="0"/>
              <a:t>package</a:t>
            </a:r>
            <a:r>
              <a:rPr lang="en-US" dirty="0"/>
              <a:t> for </a:t>
            </a:r>
            <a:r>
              <a:rPr lang="en-US" i="1" dirty="0"/>
              <a:t>Bayesian statistical hypothesis assessment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F0E0E-5466-4243-B8A8-1D834EA022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DB82E8-0D94-3343-8259-401EF201BA52}"/>
              </a:ext>
            </a:extLst>
          </p:cNvPr>
          <p:cNvSpPr/>
          <p:nvPr/>
        </p:nvSpPr>
        <p:spPr>
          <a:xfrm>
            <a:off x="2928347" y="6013674"/>
            <a:ext cx="6748963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dirty="0">
                <a:latin typeface="Consolas" panose="020B0609020204030204" pitchFamily="49" charset="0"/>
                <a:cs typeface="Consolas" panose="020B0609020204030204" pitchFamily="49" charset="0"/>
              </a:rPr>
              <a:t>https://github.com/</a:t>
            </a:r>
            <a:r>
              <a:rPr lang="en-US" sz="2667" b="1" dirty="0">
                <a:latin typeface="Consolas" panose="020B0609020204030204" pitchFamily="49" charset="0"/>
                <a:cs typeface="Consolas" panose="020B0609020204030204" pitchFamily="49" charset="0"/>
              </a:rPr>
              <a:t>allenai/</a:t>
            </a:r>
            <a:r>
              <a:rPr lang="en-US" sz="2667" b="1" dirty="0" err="1">
                <a:latin typeface="Consolas" panose="020B0609020204030204" pitchFamily="49" charset="0"/>
                <a:cs typeface="Consolas" panose="020B0609020204030204" pitchFamily="49" charset="0"/>
              </a:rPr>
              <a:t>HyBayes</a:t>
            </a:r>
            <a:endParaRPr lang="en-US" sz="2667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527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171D-BCA2-844B-A933-C88A824E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C0BDF-277A-0845-B526-6B926297AA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FAA1684-16FB-3740-B36A-5C2DD56B0B6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719348" y="3939854"/>
              <a:ext cx="3634452" cy="159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365">
                      <a:extLst>
                        <a:ext uri="{9D8B030D-6E8A-4147-A177-3AD203B41FA5}">
                          <a16:colId xmlns:a16="http://schemas.microsoft.com/office/drawing/2014/main" val="1197374637"/>
                        </a:ext>
                      </a:extLst>
                    </a:gridCol>
                    <a:gridCol w="1261641">
                      <a:extLst>
                        <a:ext uri="{9D8B030D-6E8A-4147-A177-3AD203B41FA5}">
                          <a16:colId xmlns:a16="http://schemas.microsoft.com/office/drawing/2014/main" val="782520329"/>
                        </a:ext>
                      </a:extLst>
                    </a:gridCol>
                    <a:gridCol w="1076446">
                      <a:extLst>
                        <a:ext uri="{9D8B030D-6E8A-4147-A177-3AD203B41FA5}">
                          <a16:colId xmlns:a16="http://schemas.microsoft.com/office/drawing/2014/main" val="2661728044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System</a:t>
                          </a: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200" smtClean="0">
                                  <a:solidFill>
                                    <a:srgbClr val="0011F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2200" dirty="0">
                              <a:solidFill>
                                <a:srgbClr val="0011FF"/>
                              </a:solidFill>
                            </a:rPr>
                            <a:t> </a:t>
                          </a:r>
                          <a:endParaRPr lang="en-US" sz="2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8689571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A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72.4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2986608473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B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68.9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5368319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FAA1684-16FB-3740-B36A-5C2DD56B0B6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04614789"/>
                  </p:ext>
                </p:extLst>
              </p:nvPr>
            </p:nvGraphicFramePr>
            <p:xfrm>
              <a:off x="7719348" y="3939854"/>
              <a:ext cx="3634452" cy="159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365">
                      <a:extLst>
                        <a:ext uri="{9D8B030D-6E8A-4147-A177-3AD203B41FA5}">
                          <a16:colId xmlns:a16="http://schemas.microsoft.com/office/drawing/2014/main" val="1197374637"/>
                        </a:ext>
                      </a:extLst>
                    </a:gridCol>
                    <a:gridCol w="1261641">
                      <a:extLst>
                        <a:ext uri="{9D8B030D-6E8A-4147-A177-3AD203B41FA5}">
                          <a16:colId xmlns:a16="http://schemas.microsoft.com/office/drawing/2014/main" val="782520329"/>
                        </a:ext>
                      </a:extLst>
                    </a:gridCol>
                    <a:gridCol w="1076446">
                      <a:extLst>
                        <a:ext uri="{9D8B030D-6E8A-4147-A177-3AD203B41FA5}">
                          <a16:colId xmlns:a16="http://schemas.microsoft.com/office/drawing/2014/main" val="2661728044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System</a:t>
                          </a: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blipFill>
                          <a:blip r:embed="rId3"/>
                          <a:stretch>
                            <a:fillRect l="-102000" t="-4762" r="-86000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blipFill>
                          <a:blip r:embed="rId3"/>
                          <a:stretch>
                            <a:fillRect l="-237647" t="-4762" r="-1176" b="-2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8689571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A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72.4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2986608473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B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68.9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5368319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214B519-2EC4-0F43-9C9B-F14FD3B07387}"/>
              </a:ext>
            </a:extLst>
          </p:cNvPr>
          <p:cNvSpPr/>
          <p:nvPr/>
        </p:nvSpPr>
        <p:spPr>
          <a:xfrm>
            <a:off x="9404398" y="5660726"/>
            <a:ext cx="104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|D|= 2376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8F7DFB-AA04-FE41-A878-9746957CAFF2}"/>
              </a:ext>
            </a:extLst>
          </p:cNvPr>
          <p:cNvSpPr/>
          <p:nvPr/>
        </p:nvSpPr>
        <p:spPr>
          <a:xfrm>
            <a:off x="7963362" y="5696665"/>
            <a:ext cx="1441036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33" dirty="0">
                <a:solidFill>
                  <a:srgbClr val="0010FB"/>
                </a:solidFill>
              </a:rPr>
              <a:t>(Clark et al., 2018)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89C228-CCAF-E540-944C-80CFB86FD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99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10F8-9FA4-1040-B5A2-21BC3DCE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0F12E7-1475-A643-AA2E-AD94611993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10831F-7263-054C-8E28-7720C2288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86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171D-BCA2-844B-A933-C88A824E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C0BDF-277A-0845-B526-6B926297AA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FAA1684-16FB-3740-B36A-5C2DD56B0B6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719348" y="3939854"/>
              <a:ext cx="3634452" cy="159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365">
                      <a:extLst>
                        <a:ext uri="{9D8B030D-6E8A-4147-A177-3AD203B41FA5}">
                          <a16:colId xmlns:a16="http://schemas.microsoft.com/office/drawing/2014/main" val="1197374637"/>
                        </a:ext>
                      </a:extLst>
                    </a:gridCol>
                    <a:gridCol w="1261641">
                      <a:extLst>
                        <a:ext uri="{9D8B030D-6E8A-4147-A177-3AD203B41FA5}">
                          <a16:colId xmlns:a16="http://schemas.microsoft.com/office/drawing/2014/main" val="782520329"/>
                        </a:ext>
                      </a:extLst>
                    </a:gridCol>
                    <a:gridCol w="1076446">
                      <a:extLst>
                        <a:ext uri="{9D8B030D-6E8A-4147-A177-3AD203B41FA5}">
                          <a16:colId xmlns:a16="http://schemas.microsoft.com/office/drawing/2014/main" val="2661728044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System</a:t>
                          </a: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200" smtClean="0">
                                  <a:solidFill>
                                    <a:srgbClr val="0011F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2200" dirty="0">
                              <a:solidFill>
                                <a:srgbClr val="0011FF"/>
                              </a:solidFill>
                            </a:rPr>
                            <a:t> </a:t>
                          </a:r>
                          <a:endParaRPr lang="en-US" sz="2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8689571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A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72.4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2986608473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B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68.9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5368319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FAA1684-16FB-3740-B36A-5C2DD56B0B6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04614789"/>
                  </p:ext>
                </p:extLst>
              </p:nvPr>
            </p:nvGraphicFramePr>
            <p:xfrm>
              <a:off x="7719348" y="3939854"/>
              <a:ext cx="3634452" cy="159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365">
                      <a:extLst>
                        <a:ext uri="{9D8B030D-6E8A-4147-A177-3AD203B41FA5}">
                          <a16:colId xmlns:a16="http://schemas.microsoft.com/office/drawing/2014/main" val="1197374637"/>
                        </a:ext>
                      </a:extLst>
                    </a:gridCol>
                    <a:gridCol w="1261641">
                      <a:extLst>
                        <a:ext uri="{9D8B030D-6E8A-4147-A177-3AD203B41FA5}">
                          <a16:colId xmlns:a16="http://schemas.microsoft.com/office/drawing/2014/main" val="782520329"/>
                        </a:ext>
                      </a:extLst>
                    </a:gridCol>
                    <a:gridCol w="1076446">
                      <a:extLst>
                        <a:ext uri="{9D8B030D-6E8A-4147-A177-3AD203B41FA5}">
                          <a16:colId xmlns:a16="http://schemas.microsoft.com/office/drawing/2014/main" val="2661728044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System</a:t>
                          </a: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blipFill>
                          <a:blip r:embed="rId3"/>
                          <a:stretch>
                            <a:fillRect l="-102000" t="-4762" r="-86000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blipFill>
                          <a:blip r:embed="rId3"/>
                          <a:stretch>
                            <a:fillRect l="-237647" t="-4762" r="-1176" b="-2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8689571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A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72.4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2986608473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B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68.9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5368319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214B519-2EC4-0F43-9C9B-F14FD3B07387}"/>
              </a:ext>
            </a:extLst>
          </p:cNvPr>
          <p:cNvSpPr/>
          <p:nvPr/>
        </p:nvSpPr>
        <p:spPr>
          <a:xfrm>
            <a:off x="9404398" y="5660726"/>
            <a:ext cx="104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|D|= 2376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8F7DFB-AA04-FE41-A878-9746957CAFF2}"/>
              </a:ext>
            </a:extLst>
          </p:cNvPr>
          <p:cNvSpPr/>
          <p:nvPr/>
        </p:nvSpPr>
        <p:spPr>
          <a:xfrm>
            <a:off x="7963362" y="5696665"/>
            <a:ext cx="1441036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33" dirty="0">
                <a:solidFill>
                  <a:srgbClr val="0010FB"/>
                </a:solidFill>
              </a:rPr>
              <a:t>(Clark et al., 2018)</a:t>
            </a:r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1032D92F-0BF1-8B45-9BA3-AD81F6BDBE05}"/>
              </a:ext>
            </a:extLst>
          </p:cNvPr>
          <p:cNvSpPr/>
          <p:nvPr/>
        </p:nvSpPr>
        <p:spPr>
          <a:xfrm>
            <a:off x="8383329" y="2832089"/>
            <a:ext cx="1666755" cy="775504"/>
          </a:xfrm>
          <a:prstGeom prst="wedgeRectCallout">
            <a:avLst>
              <a:gd name="adj1" fmla="val 23611"/>
              <a:gd name="adj2" fmla="val 7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Empirical performance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90438F-095A-4D4C-AB1F-A50006D30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18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171D-BCA2-844B-A933-C88A824E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C0BDF-277A-0845-B526-6B926297AA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FAA1684-16FB-3740-B36A-5C2DD56B0B6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719348" y="3939854"/>
              <a:ext cx="3634452" cy="159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365">
                      <a:extLst>
                        <a:ext uri="{9D8B030D-6E8A-4147-A177-3AD203B41FA5}">
                          <a16:colId xmlns:a16="http://schemas.microsoft.com/office/drawing/2014/main" val="1197374637"/>
                        </a:ext>
                      </a:extLst>
                    </a:gridCol>
                    <a:gridCol w="1261641">
                      <a:extLst>
                        <a:ext uri="{9D8B030D-6E8A-4147-A177-3AD203B41FA5}">
                          <a16:colId xmlns:a16="http://schemas.microsoft.com/office/drawing/2014/main" val="782520329"/>
                        </a:ext>
                      </a:extLst>
                    </a:gridCol>
                    <a:gridCol w="1076446">
                      <a:extLst>
                        <a:ext uri="{9D8B030D-6E8A-4147-A177-3AD203B41FA5}">
                          <a16:colId xmlns:a16="http://schemas.microsoft.com/office/drawing/2014/main" val="2661728044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System</a:t>
                          </a: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200" smtClean="0">
                                  <a:solidFill>
                                    <a:srgbClr val="0011F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2200" dirty="0">
                              <a:solidFill>
                                <a:srgbClr val="0011FF"/>
                              </a:solidFill>
                            </a:rPr>
                            <a:t> </a:t>
                          </a:r>
                          <a:endParaRPr lang="en-US" sz="2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8689571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A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72.4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2986608473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B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68.9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5368319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FAA1684-16FB-3740-B36A-5C2DD56B0B6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04614789"/>
                  </p:ext>
                </p:extLst>
              </p:nvPr>
            </p:nvGraphicFramePr>
            <p:xfrm>
              <a:off x="7719348" y="3939854"/>
              <a:ext cx="3634452" cy="159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365">
                      <a:extLst>
                        <a:ext uri="{9D8B030D-6E8A-4147-A177-3AD203B41FA5}">
                          <a16:colId xmlns:a16="http://schemas.microsoft.com/office/drawing/2014/main" val="1197374637"/>
                        </a:ext>
                      </a:extLst>
                    </a:gridCol>
                    <a:gridCol w="1261641">
                      <a:extLst>
                        <a:ext uri="{9D8B030D-6E8A-4147-A177-3AD203B41FA5}">
                          <a16:colId xmlns:a16="http://schemas.microsoft.com/office/drawing/2014/main" val="782520329"/>
                        </a:ext>
                      </a:extLst>
                    </a:gridCol>
                    <a:gridCol w="1076446">
                      <a:extLst>
                        <a:ext uri="{9D8B030D-6E8A-4147-A177-3AD203B41FA5}">
                          <a16:colId xmlns:a16="http://schemas.microsoft.com/office/drawing/2014/main" val="2661728044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System</a:t>
                          </a: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blipFill>
                          <a:blip r:embed="rId3"/>
                          <a:stretch>
                            <a:fillRect l="-102000" t="-4762" r="-86000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blipFill>
                          <a:blip r:embed="rId3"/>
                          <a:stretch>
                            <a:fillRect l="-237647" t="-4762" r="-1176" b="-2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8689571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A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72.4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2986608473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B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68.9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5368319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214B519-2EC4-0F43-9C9B-F14FD3B07387}"/>
              </a:ext>
            </a:extLst>
          </p:cNvPr>
          <p:cNvSpPr/>
          <p:nvPr/>
        </p:nvSpPr>
        <p:spPr>
          <a:xfrm>
            <a:off x="9404398" y="5660726"/>
            <a:ext cx="104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|D|= 2376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8F7DFB-AA04-FE41-A878-9746957CAFF2}"/>
              </a:ext>
            </a:extLst>
          </p:cNvPr>
          <p:cNvSpPr/>
          <p:nvPr/>
        </p:nvSpPr>
        <p:spPr>
          <a:xfrm>
            <a:off x="7963362" y="5696665"/>
            <a:ext cx="1441036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33" dirty="0">
                <a:solidFill>
                  <a:srgbClr val="0010FB"/>
                </a:solidFill>
              </a:rPr>
              <a:t>(Clark et al., 2018)</a:t>
            </a:r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1032D92F-0BF1-8B45-9BA3-AD81F6BDBE05}"/>
              </a:ext>
            </a:extLst>
          </p:cNvPr>
          <p:cNvSpPr/>
          <p:nvPr/>
        </p:nvSpPr>
        <p:spPr>
          <a:xfrm>
            <a:off x="8383329" y="2832089"/>
            <a:ext cx="1666755" cy="775504"/>
          </a:xfrm>
          <a:prstGeom prst="wedgeRectCallout">
            <a:avLst>
              <a:gd name="adj1" fmla="val 23611"/>
              <a:gd name="adj2" fmla="val 7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Empirical performance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B9DCC94F-0802-B745-A9AE-EBA93B4FDD16}"/>
              </a:ext>
            </a:extLst>
          </p:cNvPr>
          <p:cNvSpPr/>
          <p:nvPr/>
        </p:nvSpPr>
        <p:spPr>
          <a:xfrm>
            <a:off x="10267407" y="2832089"/>
            <a:ext cx="1666755" cy="775504"/>
          </a:xfrm>
          <a:prstGeom prst="wedgeRectCallout">
            <a:avLst>
              <a:gd name="adj1" fmla="val -21528"/>
              <a:gd name="adj2" fmla="val 69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Inherent performance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17007-F78A-7B46-84F0-E111DA44D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84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171D-BCA2-844B-A933-C88A824E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74597-D407-9D48-AE8D-8F0B46A2F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91805" cy="3012593"/>
          </a:xfrm>
        </p:spPr>
        <p:txBody>
          <a:bodyPr/>
          <a:lstStyle/>
          <a:p>
            <a:pPr marL="380990" indent="-380990"/>
            <a:r>
              <a:rPr lang="en-US" sz="2400" dirty="0"/>
              <a:t>The apparent difference in empirical performances be explained simply by </a:t>
            </a:r>
            <a:r>
              <a:rPr lang="en-US" sz="2400" b="1" dirty="0"/>
              <a:t>random chance</a:t>
            </a:r>
            <a:r>
              <a:rPr lang="en-US" sz="2400" dirty="0"/>
              <a:t>. </a:t>
            </a:r>
          </a:p>
          <a:p>
            <a:pPr marL="380990" indent="-380990"/>
            <a:endParaRPr lang="en-US" sz="2400" dirty="0">
              <a:solidFill>
                <a:srgbClr val="0010FB"/>
              </a:solidFill>
            </a:endParaRPr>
          </a:p>
          <a:p>
            <a:pPr marL="380990" indent="-380990"/>
            <a:endParaRPr lang="en-US" sz="2400" dirty="0">
              <a:solidFill>
                <a:srgbClr val="0010FB"/>
              </a:solidFill>
            </a:endParaRPr>
          </a:p>
          <a:p>
            <a:pPr marL="380990" indent="-380990"/>
            <a:endParaRPr lang="en-US" sz="2400" dirty="0">
              <a:solidFill>
                <a:srgbClr val="0010FB"/>
              </a:solidFill>
            </a:endParaRPr>
          </a:p>
          <a:p>
            <a:pPr marL="380990" indent="-380990"/>
            <a:r>
              <a:rPr lang="en-US" sz="2400" dirty="0"/>
              <a:t>We have sufficient evidence to conclude that </a:t>
            </a:r>
            <a:r>
              <a:rPr lang="en-US" sz="2400" b="1" i="1" dirty="0"/>
              <a:t>A</a:t>
            </a:r>
            <a:r>
              <a:rPr lang="en-US" sz="2400" dirty="0"/>
              <a:t> is in fact </a:t>
            </a:r>
            <a:r>
              <a:rPr lang="en-US" sz="2400" b="1" dirty="0"/>
              <a:t>inherently </a:t>
            </a:r>
            <a:r>
              <a:rPr lang="en-US" sz="2400" dirty="0"/>
              <a:t>stronger than </a:t>
            </a:r>
            <a:r>
              <a:rPr lang="en-US" sz="2400" b="1" i="1" dirty="0"/>
              <a:t>B</a:t>
            </a:r>
            <a:r>
              <a:rPr lang="en-US" sz="2400" i="1" dirty="0"/>
              <a:t>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C0BDF-277A-0845-B526-6B926297AA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FAA1684-16FB-3740-B36A-5C2DD56B0B6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719348" y="3939854"/>
              <a:ext cx="3634452" cy="159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365">
                      <a:extLst>
                        <a:ext uri="{9D8B030D-6E8A-4147-A177-3AD203B41FA5}">
                          <a16:colId xmlns:a16="http://schemas.microsoft.com/office/drawing/2014/main" val="1197374637"/>
                        </a:ext>
                      </a:extLst>
                    </a:gridCol>
                    <a:gridCol w="1261641">
                      <a:extLst>
                        <a:ext uri="{9D8B030D-6E8A-4147-A177-3AD203B41FA5}">
                          <a16:colId xmlns:a16="http://schemas.microsoft.com/office/drawing/2014/main" val="782520329"/>
                        </a:ext>
                      </a:extLst>
                    </a:gridCol>
                    <a:gridCol w="1076446">
                      <a:extLst>
                        <a:ext uri="{9D8B030D-6E8A-4147-A177-3AD203B41FA5}">
                          <a16:colId xmlns:a16="http://schemas.microsoft.com/office/drawing/2014/main" val="2661728044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System</a:t>
                          </a: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200" smtClean="0">
                                  <a:solidFill>
                                    <a:srgbClr val="0011F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2200" dirty="0">
                              <a:solidFill>
                                <a:srgbClr val="0011FF"/>
                              </a:solidFill>
                            </a:rPr>
                            <a:t> </a:t>
                          </a:r>
                          <a:endParaRPr lang="en-US" sz="2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8689571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A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72.4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2986608473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B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68.9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5368319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FAA1684-16FB-3740-B36A-5C2DD56B0B6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04614789"/>
                  </p:ext>
                </p:extLst>
              </p:nvPr>
            </p:nvGraphicFramePr>
            <p:xfrm>
              <a:off x="7719348" y="3939854"/>
              <a:ext cx="3634452" cy="159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365">
                      <a:extLst>
                        <a:ext uri="{9D8B030D-6E8A-4147-A177-3AD203B41FA5}">
                          <a16:colId xmlns:a16="http://schemas.microsoft.com/office/drawing/2014/main" val="1197374637"/>
                        </a:ext>
                      </a:extLst>
                    </a:gridCol>
                    <a:gridCol w="1261641">
                      <a:extLst>
                        <a:ext uri="{9D8B030D-6E8A-4147-A177-3AD203B41FA5}">
                          <a16:colId xmlns:a16="http://schemas.microsoft.com/office/drawing/2014/main" val="782520329"/>
                        </a:ext>
                      </a:extLst>
                    </a:gridCol>
                    <a:gridCol w="1076446">
                      <a:extLst>
                        <a:ext uri="{9D8B030D-6E8A-4147-A177-3AD203B41FA5}">
                          <a16:colId xmlns:a16="http://schemas.microsoft.com/office/drawing/2014/main" val="2661728044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System</a:t>
                          </a: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blipFill>
                          <a:blip r:embed="rId3"/>
                          <a:stretch>
                            <a:fillRect l="-102000" t="-4762" r="-86000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blipFill>
                          <a:blip r:embed="rId3"/>
                          <a:stretch>
                            <a:fillRect l="-237647" t="-4762" r="-1176" b="-2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8689571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A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72.4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2986608473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B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68.9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5368319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214B519-2EC4-0F43-9C9B-F14FD3B07387}"/>
              </a:ext>
            </a:extLst>
          </p:cNvPr>
          <p:cNvSpPr/>
          <p:nvPr/>
        </p:nvSpPr>
        <p:spPr>
          <a:xfrm>
            <a:off x="9404398" y="5660726"/>
            <a:ext cx="104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|D|= 2376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8F7DFB-AA04-FE41-A878-9746957CAFF2}"/>
              </a:ext>
            </a:extLst>
          </p:cNvPr>
          <p:cNvSpPr/>
          <p:nvPr/>
        </p:nvSpPr>
        <p:spPr>
          <a:xfrm>
            <a:off x="7963362" y="5696665"/>
            <a:ext cx="1441036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33" dirty="0">
                <a:solidFill>
                  <a:srgbClr val="0010FB"/>
                </a:solidFill>
              </a:rPr>
              <a:t>(Clark et al., 2018)</a:t>
            </a:r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1032D92F-0BF1-8B45-9BA3-AD81F6BDBE05}"/>
              </a:ext>
            </a:extLst>
          </p:cNvPr>
          <p:cNvSpPr/>
          <p:nvPr/>
        </p:nvSpPr>
        <p:spPr>
          <a:xfrm>
            <a:off x="8383329" y="2832089"/>
            <a:ext cx="1666755" cy="775504"/>
          </a:xfrm>
          <a:prstGeom prst="wedgeRectCallout">
            <a:avLst>
              <a:gd name="adj1" fmla="val 23611"/>
              <a:gd name="adj2" fmla="val 7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Empirical performance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B9DCC94F-0802-B745-A9AE-EBA93B4FDD16}"/>
              </a:ext>
            </a:extLst>
          </p:cNvPr>
          <p:cNvSpPr/>
          <p:nvPr/>
        </p:nvSpPr>
        <p:spPr>
          <a:xfrm>
            <a:off x="10267407" y="2832089"/>
            <a:ext cx="1666755" cy="775504"/>
          </a:xfrm>
          <a:prstGeom prst="wedgeRectCallout">
            <a:avLst>
              <a:gd name="adj1" fmla="val -21528"/>
              <a:gd name="adj2" fmla="val 69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Inherent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FCAFF74-F26B-1A41-B127-CD765396B3A1}"/>
                  </a:ext>
                </a:extLst>
              </p:cNvPr>
              <p:cNvSpPr/>
              <p:nvPr/>
            </p:nvSpPr>
            <p:spPr>
              <a:xfrm>
                <a:off x="3534516" y="2958231"/>
                <a:ext cx="19849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80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FCAFF74-F26B-1A41-B127-CD765396B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516" y="2958231"/>
                <a:ext cx="1984902" cy="523220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256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171D-BCA2-844B-A933-C88A824E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74597-D407-9D48-AE8D-8F0B46A2F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91805" cy="3012593"/>
          </a:xfrm>
        </p:spPr>
        <p:txBody>
          <a:bodyPr/>
          <a:lstStyle/>
          <a:p>
            <a:pPr marL="380990" indent="-380990"/>
            <a:r>
              <a:rPr lang="en-US" sz="2400" dirty="0"/>
              <a:t>The apparent difference in empirical performances be explained simply by </a:t>
            </a:r>
            <a:r>
              <a:rPr lang="en-US" sz="2400" b="1" dirty="0"/>
              <a:t>random chance</a:t>
            </a:r>
            <a:r>
              <a:rPr lang="en-US" sz="2400" dirty="0"/>
              <a:t>. </a:t>
            </a:r>
          </a:p>
          <a:p>
            <a:pPr marL="380990" indent="-380990"/>
            <a:endParaRPr lang="en-US" sz="2400" dirty="0">
              <a:solidFill>
                <a:srgbClr val="0010FB"/>
              </a:solidFill>
            </a:endParaRPr>
          </a:p>
          <a:p>
            <a:pPr marL="380990" indent="-380990"/>
            <a:endParaRPr lang="en-US" sz="2400" dirty="0">
              <a:solidFill>
                <a:srgbClr val="0010FB"/>
              </a:solidFill>
            </a:endParaRPr>
          </a:p>
          <a:p>
            <a:pPr marL="380990" indent="-380990"/>
            <a:endParaRPr lang="en-US" sz="2400" dirty="0">
              <a:solidFill>
                <a:srgbClr val="0010FB"/>
              </a:solidFill>
            </a:endParaRPr>
          </a:p>
          <a:p>
            <a:pPr marL="380990" indent="-380990"/>
            <a:r>
              <a:rPr lang="en-US" sz="2400" dirty="0"/>
              <a:t>We have sufficient evidence to conclude that </a:t>
            </a:r>
            <a:r>
              <a:rPr lang="en-US" sz="2400" b="1" i="1" dirty="0"/>
              <a:t>A</a:t>
            </a:r>
            <a:r>
              <a:rPr lang="en-US" sz="2400" dirty="0"/>
              <a:t> is in fact </a:t>
            </a:r>
            <a:r>
              <a:rPr lang="en-US" sz="2400" b="1" dirty="0"/>
              <a:t>inherently </a:t>
            </a:r>
            <a:r>
              <a:rPr lang="en-US" sz="2400" dirty="0"/>
              <a:t>stronger than </a:t>
            </a:r>
            <a:r>
              <a:rPr lang="en-US" sz="2400" b="1" i="1" dirty="0"/>
              <a:t>B</a:t>
            </a:r>
            <a:r>
              <a:rPr lang="en-US" sz="2400" i="1" dirty="0"/>
              <a:t>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C0BDF-277A-0845-B526-6B926297AA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FAA1684-16FB-3740-B36A-5C2DD56B0B6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719348" y="3939854"/>
              <a:ext cx="3634452" cy="159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365">
                      <a:extLst>
                        <a:ext uri="{9D8B030D-6E8A-4147-A177-3AD203B41FA5}">
                          <a16:colId xmlns:a16="http://schemas.microsoft.com/office/drawing/2014/main" val="1197374637"/>
                        </a:ext>
                      </a:extLst>
                    </a:gridCol>
                    <a:gridCol w="1261641">
                      <a:extLst>
                        <a:ext uri="{9D8B030D-6E8A-4147-A177-3AD203B41FA5}">
                          <a16:colId xmlns:a16="http://schemas.microsoft.com/office/drawing/2014/main" val="782520329"/>
                        </a:ext>
                      </a:extLst>
                    </a:gridCol>
                    <a:gridCol w="1076446">
                      <a:extLst>
                        <a:ext uri="{9D8B030D-6E8A-4147-A177-3AD203B41FA5}">
                          <a16:colId xmlns:a16="http://schemas.microsoft.com/office/drawing/2014/main" val="2661728044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System</a:t>
                          </a: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200" smtClean="0">
                                  <a:solidFill>
                                    <a:srgbClr val="0011F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2200" dirty="0">
                              <a:solidFill>
                                <a:srgbClr val="0011FF"/>
                              </a:solidFill>
                            </a:rPr>
                            <a:t> </a:t>
                          </a:r>
                          <a:endParaRPr lang="en-US" sz="2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8689571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A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72.4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2986608473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B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68.9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5368319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FAA1684-16FB-3740-B36A-5C2DD56B0B6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04614789"/>
                  </p:ext>
                </p:extLst>
              </p:nvPr>
            </p:nvGraphicFramePr>
            <p:xfrm>
              <a:off x="7719348" y="3939854"/>
              <a:ext cx="3634452" cy="159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365">
                      <a:extLst>
                        <a:ext uri="{9D8B030D-6E8A-4147-A177-3AD203B41FA5}">
                          <a16:colId xmlns:a16="http://schemas.microsoft.com/office/drawing/2014/main" val="1197374637"/>
                        </a:ext>
                      </a:extLst>
                    </a:gridCol>
                    <a:gridCol w="1261641">
                      <a:extLst>
                        <a:ext uri="{9D8B030D-6E8A-4147-A177-3AD203B41FA5}">
                          <a16:colId xmlns:a16="http://schemas.microsoft.com/office/drawing/2014/main" val="782520329"/>
                        </a:ext>
                      </a:extLst>
                    </a:gridCol>
                    <a:gridCol w="1076446">
                      <a:extLst>
                        <a:ext uri="{9D8B030D-6E8A-4147-A177-3AD203B41FA5}">
                          <a16:colId xmlns:a16="http://schemas.microsoft.com/office/drawing/2014/main" val="2661728044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System</a:t>
                          </a: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blipFill>
                          <a:blip r:embed="rId3"/>
                          <a:stretch>
                            <a:fillRect l="-102000" t="-4762" r="-86000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blipFill>
                          <a:blip r:embed="rId3"/>
                          <a:stretch>
                            <a:fillRect l="-237647" t="-4762" r="-1176" b="-2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8689571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A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72.4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2986608473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B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68.9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5368319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214B519-2EC4-0F43-9C9B-F14FD3B07387}"/>
              </a:ext>
            </a:extLst>
          </p:cNvPr>
          <p:cNvSpPr/>
          <p:nvPr/>
        </p:nvSpPr>
        <p:spPr>
          <a:xfrm>
            <a:off x="9404398" y="5660726"/>
            <a:ext cx="104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|D|= 2376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8F7DFB-AA04-FE41-A878-9746957CAFF2}"/>
              </a:ext>
            </a:extLst>
          </p:cNvPr>
          <p:cNvSpPr/>
          <p:nvPr/>
        </p:nvSpPr>
        <p:spPr>
          <a:xfrm>
            <a:off x="7963362" y="5696665"/>
            <a:ext cx="1441036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33" dirty="0">
                <a:solidFill>
                  <a:srgbClr val="0010FB"/>
                </a:solidFill>
              </a:rPr>
              <a:t>(Clark et al., 2018)</a:t>
            </a:r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1032D92F-0BF1-8B45-9BA3-AD81F6BDBE05}"/>
              </a:ext>
            </a:extLst>
          </p:cNvPr>
          <p:cNvSpPr/>
          <p:nvPr/>
        </p:nvSpPr>
        <p:spPr>
          <a:xfrm>
            <a:off x="8383329" y="2832089"/>
            <a:ext cx="1666755" cy="775504"/>
          </a:xfrm>
          <a:prstGeom prst="wedgeRectCallout">
            <a:avLst>
              <a:gd name="adj1" fmla="val 23611"/>
              <a:gd name="adj2" fmla="val 7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Empirical performance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B9DCC94F-0802-B745-A9AE-EBA93B4FDD16}"/>
              </a:ext>
            </a:extLst>
          </p:cNvPr>
          <p:cNvSpPr/>
          <p:nvPr/>
        </p:nvSpPr>
        <p:spPr>
          <a:xfrm>
            <a:off x="10267407" y="2832089"/>
            <a:ext cx="1666755" cy="775504"/>
          </a:xfrm>
          <a:prstGeom prst="wedgeRectCallout">
            <a:avLst>
              <a:gd name="adj1" fmla="val -21528"/>
              <a:gd name="adj2" fmla="val 69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Inherent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FCAFF74-F26B-1A41-B127-CD765396B3A1}"/>
                  </a:ext>
                </a:extLst>
              </p:cNvPr>
              <p:cNvSpPr/>
              <p:nvPr/>
            </p:nvSpPr>
            <p:spPr>
              <a:xfrm>
                <a:off x="3534516" y="2958231"/>
                <a:ext cx="19849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80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FCAFF74-F26B-1A41-B127-CD765396B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516" y="2958231"/>
                <a:ext cx="1984902" cy="523220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087951C-04E1-104C-A6F3-C520517475ED}"/>
                  </a:ext>
                </a:extLst>
              </p:cNvPr>
              <p:cNvSpPr/>
              <p:nvPr/>
            </p:nvSpPr>
            <p:spPr>
              <a:xfrm>
                <a:off x="3526821" y="5150811"/>
                <a:ext cx="2714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087951C-04E1-104C-A6F3-C52051747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821" y="5150811"/>
                <a:ext cx="2714589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611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171D-BCA2-844B-A933-C88A824E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74597-D407-9D48-AE8D-8F0B46A2F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91805" cy="3012593"/>
          </a:xfrm>
        </p:spPr>
        <p:txBody>
          <a:bodyPr/>
          <a:lstStyle/>
          <a:p>
            <a:pPr marL="380990" indent="-380990"/>
            <a:r>
              <a:rPr lang="en-US" sz="2400" dirty="0"/>
              <a:t>The apparent difference in empirical performances be explained simply by </a:t>
            </a:r>
            <a:r>
              <a:rPr lang="en-US" sz="2400" b="1" dirty="0"/>
              <a:t>random chance</a:t>
            </a:r>
            <a:r>
              <a:rPr lang="en-US" sz="2400" dirty="0"/>
              <a:t>. </a:t>
            </a:r>
          </a:p>
          <a:p>
            <a:pPr marL="380990" indent="-380990"/>
            <a:endParaRPr lang="en-US" sz="2400" dirty="0">
              <a:solidFill>
                <a:srgbClr val="0010FB"/>
              </a:solidFill>
            </a:endParaRPr>
          </a:p>
          <a:p>
            <a:pPr marL="380990" indent="-380990"/>
            <a:endParaRPr lang="en-US" sz="2400" dirty="0">
              <a:solidFill>
                <a:srgbClr val="0010FB"/>
              </a:solidFill>
            </a:endParaRPr>
          </a:p>
          <a:p>
            <a:pPr marL="380990" indent="-380990"/>
            <a:endParaRPr lang="en-US" sz="2400" dirty="0">
              <a:solidFill>
                <a:srgbClr val="0010FB"/>
              </a:solidFill>
            </a:endParaRPr>
          </a:p>
          <a:p>
            <a:pPr marL="380990" indent="-380990"/>
            <a:r>
              <a:rPr lang="en-US" sz="2400" dirty="0"/>
              <a:t>We have sufficient evidence to conclude that </a:t>
            </a:r>
            <a:r>
              <a:rPr lang="en-US" sz="2400" b="1" i="1" dirty="0"/>
              <a:t>A</a:t>
            </a:r>
            <a:r>
              <a:rPr lang="en-US" sz="2400" dirty="0"/>
              <a:t> is in fact </a:t>
            </a:r>
            <a:r>
              <a:rPr lang="en-US" sz="2400" b="1" dirty="0"/>
              <a:t>inherently </a:t>
            </a:r>
            <a:r>
              <a:rPr lang="en-US" sz="2400" dirty="0"/>
              <a:t>stronger than </a:t>
            </a:r>
            <a:r>
              <a:rPr lang="en-US" sz="2400" b="1" i="1" dirty="0"/>
              <a:t>B</a:t>
            </a:r>
            <a:r>
              <a:rPr lang="en-US" sz="2400" i="1" dirty="0"/>
              <a:t>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C0BDF-277A-0845-B526-6B926297AA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FAA1684-16FB-3740-B36A-5C2DD56B0B6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719348" y="3939854"/>
              <a:ext cx="3634452" cy="159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365">
                      <a:extLst>
                        <a:ext uri="{9D8B030D-6E8A-4147-A177-3AD203B41FA5}">
                          <a16:colId xmlns:a16="http://schemas.microsoft.com/office/drawing/2014/main" val="1197374637"/>
                        </a:ext>
                      </a:extLst>
                    </a:gridCol>
                    <a:gridCol w="1261641">
                      <a:extLst>
                        <a:ext uri="{9D8B030D-6E8A-4147-A177-3AD203B41FA5}">
                          <a16:colId xmlns:a16="http://schemas.microsoft.com/office/drawing/2014/main" val="782520329"/>
                        </a:ext>
                      </a:extLst>
                    </a:gridCol>
                    <a:gridCol w="1076446">
                      <a:extLst>
                        <a:ext uri="{9D8B030D-6E8A-4147-A177-3AD203B41FA5}">
                          <a16:colId xmlns:a16="http://schemas.microsoft.com/office/drawing/2014/main" val="2661728044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System</a:t>
                          </a: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200" smtClean="0">
                                  <a:solidFill>
                                    <a:srgbClr val="0011F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2200" dirty="0">
                              <a:solidFill>
                                <a:srgbClr val="0011FF"/>
                              </a:solidFill>
                            </a:rPr>
                            <a:t> </a:t>
                          </a:r>
                          <a:endParaRPr lang="en-US" sz="2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8689571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A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72.4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2986608473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B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68.9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5368319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FAA1684-16FB-3740-B36A-5C2DD56B0B6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04614789"/>
                  </p:ext>
                </p:extLst>
              </p:nvPr>
            </p:nvGraphicFramePr>
            <p:xfrm>
              <a:off x="7719348" y="3939854"/>
              <a:ext cx="3634452" cy="1595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365">
                      <a:extLst>
                        <a:ext uri="{9D8B030D-6E8A-4147-A177-3AD203B41FA5}">
                          <a16:colId xmlns:a16="http://schemas.microsoft.com/office/drawing/2014/main" val="1197374637"/>
                        </a:ext>
                      </a:extLst>
                    </a:gridCol>
                    <a:gridCol w="1261641">
                      <a:extLst>
                        <a:ext uri="{9D8B030D-6E8A-4147-A177-3AD203B41FA5}">
                          <a16:colId xmlns:a16="http://schemas.microsoft.com/office/drawing/2014/main" val="782520329"/>
                        </a:ext>
                      </a:extLst>
                    </a:gridCol>
                    <a:gridCol w="1076446">
                      <a:extLst>
                        <a:ext uri="{9D8B030D-6E8A-4147-A177-3AD203B41FA5}">
                          <a16:colId xmlns:a16="http://schemas.microsoft.com/office/drawing/2014/main" val="2661728044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System</a:t>
                          </a:r>
                        </a:p>
                      </a:txBody>
                      <a:tcPr marL="121920" marR="121920" marT="60960" marB="60960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blipFill>
                          <a:blip r:embed="rId3"/>
                          <a:stretch>
                            <a:fillRect l="-102000" t="-4762" r="-86000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blipFill>
                          <a:blip r:embed="rId3"/>
                          <a:stretch>
                            <a:fillRect l="-237647" t="-4762" r="-1176" b="-2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8689571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A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72.4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2986608473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b="1" i="1" dirty="0"/>
                            <a:t>B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68.9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5368319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214B519-2EC4-0F43-9C9B-F14FD3B07387}"/>
              </a:ext>
            </a:extLst>
          </p:cNvPr>
          <p:cNvSpPr/>
          <p:nvPr/>
        </p:nvSpPr>
        <p:spPr>
          <a:xfrm>
            <a:off x="9404398" y="5660726"/>
            <a:ext cx="104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|D|= 2376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8F7DFB-AA04-FE41-A878-9746957CAFF2}"/>
              </a:ext>
            </a:extLst>
          </p:cNvPr>
          <p:cNvSpPr/>
          <p:nvPr/>
        </p:nvSpPr>
        <p:spPr>
          <a:xfrm>
            <a:off x="7963362" y="5696665"/>
            <a:ext cx="1441036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33" dirty="0">
                <a:solidFill>
                  <a:srgbClr val="0010FB"/>
                </a:solidFill>
              </a:rPr>
              <a:t>(Clark et al., 2018)</a:t>
            </a:r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1032D92F-0BF1-8B45-9BA3-AD81F6BDBE05}"/>
              </a:ext>
            </a:extLst>
          </p:cNvPr>
          <p:cNvSpPr/>
          <p:nvPr/>
        </p:nvSpPr>
        <p:spPr>
          <a:xfrm>
            <a:off x="8383329" y="2832089"/>
            <a:ext cx="1666755" cy="775504"/>
          </a:xfrm>
          <a:prstGeom prst="wedgeRectCallout">
            <a:avLst>
              <a:gd name="adj1" fmla="val 23611"/>
              <a:gd name="adj2" fmla="val 729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Empirical performance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B9DCC94F-0802-B745-A9AE-EBA93B4FDD16}"/>
              </a:ext>
            </a:extLst>
          </p:cNvPr>
          <p:cNvSpPr/>
          <p:nvPr/>
        </p:nvSpPr>
        <p:spPr>
          <a:xfrm>
            <a:off x="10267407" y="2832089"/>
            <a:ext cx="1666755" cy="775504"/>
          </a:xfrm>
          <a:prstGeom prst="wedgeRectCallout">
            <a:avLst>
              <a:gd name="adj1" fmla="val -21528"/>
              <a:gd name="adj2" fmla="val 69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Inherent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FCAFF74-F26B-1A41-B127-CD765396B3A1}"/>
                  </a:ext>
                </a:extLst>
              </p:cNvPr>
              <p:cNvSpPr/>
              <p:nvPr/>
            </p:nvSpPr>
            <p:spPr>
              <a:xfrm>
                <a:off x="3534516" y="2958231"/>
                <a:ext cx="19849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80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FCAFF74-F26B-1A41-B127-CD765396B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516" y="2958231"/>
                <a:ext cx="1984902" cy="523220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087951C-04E1-104C-A6F3-C520517475ED}"/>
                  </a:ext>
                </a:extLst>
              </p:cNvPr>
              <p:cNvSpPr/>
              <p:nvPr/>
            </p:nvSpPr>
            <p:spPr>
              <a:xfrm>
                <a:off x="3526821" y="5150811"/>
                <a:ext cx="2714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087951C-04E1-104C-A6F3-C52051747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821" y="5150811"/>
                <a:ext cx="2714589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24">
            <a:extLst>
              <a:ext uri="{FF2B5EF4-FFF2-40B4-BE49-F238E27FC236}">
                <a16:creationId xmlns:a16="http://schemas.microsoft.com/office/drawing/2014/main" id="{DFEF9269-E6D5-BF40-A54A-919E0D32357A}"/>
              </a:ext>
            </a:extLst>
          </p:cNvPr>
          <p:cNvSpPr/>
          <p:nvPr/>
        </p:nvSpPr>
        <p:spPr>
          <a:xfrm rot="21437517">
            <a:off x="5529031" y="2451569"/>
            <a:ext cx="5296709" cy="532129"/>
          </a:xfrm>
          <a:custGeom>
            <a:avLst/>
            <a:gdLst>
              <a:gd name="connsiteX0" fmla="*/ 0 w 6057417"/>
              <a:gd name="connsiteY0" fmla="*/ 606508 h 606508"/>
              <a:gd name="connsiteX1" fmla="*/ 2639028 w 6057417"/>
              <a:gd name="connsiteY1" fmla="*/ 108797 h 606508"/>
              <a:gd name="connsiteX2" fmla="*/ 3946967 w 6057417"/>
              <a:gd name="connsiteY2" fmla="*/ 16200 h 606508"/>
              <a:gd name="connsiteX3" fmla="*/ 4930815 w 6057417"/>
              <a:gd name="connsiteY3" fmla="*/ 16200 h 606508"/>
              <a:gd name="connsiteX4" fmla="*/ 5775767 w 6057417"/>
              <a:gd name="connsiteY4" fmla="*/ 178245 h 606508"/>
              <a:gd name="connsiteX5" fmla="*/ 6018835 w 6057417"/>
              <a:gd name="connsiteY5" fmla="*/ 363440 h 606508"/>
              <a:gd name="connsiteX6" fmla="*/ 6053559 w 6057417"/>
              <a:gd name="connsiteY6" fmla="*/ 467612 h 606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57417" h="606508">
                <a:moveTo>
                  <a:pt x="0" y="606508"/>
                </a:moveTo>
                <a:cubicBezTo>
                  <a:pt x="990600" y="406845"/>
                  <a:pt x="1981200" y="207182"/>
                  <a:pt x="2639028" y="108797"/>
                </a:cubicBezTo>
                <a:cubicBezTo>
                  <a:pt x="3296856" y="10412"/>
                  <a:pt x="3565003" y="31633"/>
                  <a:pt x="3946967" y="16200"/>
                </a:cubicBezTo>
                <a:cubicBezTo>
                  <a:pt x="4328931" y="767"/>
                  <a:pt x="4626015" y="-10807"/>
                  <a:pt x="4930815" y="16200"/>
                </a:cubicBezTo>
                <a:cubicBezTo>
                  <a:pt x="5235615" y="43207"/>
                  <a:pt x="5594430" y="120372"/>
                  <a:pt x="5775767" y="178245"/>
                </a:cubicBezTo>
                <a:cubicBezTo>
                  <a:pt x="5957104" y="236118"/>
                  <a:pt x="5972536" y="315212"/>
                  <a:pt x="6018835" y="363440"/>
                </a:cubicBezTo>
                <a:cubicBezTo>
                  <a:pt x="6065134" y="411668"/>
                  <a:pt x="6059346" y="439640"/>
                  <a:pt x="6053559" y="467612"/>
                </a:cubicBezTo>
              </a:path>
            </a:pathLst>
          </a:custGeom>
          <a:noFill/>
          <a:ln w="22225">
            <a:solidFill>
              <a:srgbClr val="0011FF"/>
            </a:solidFill>
            <a:prstDash val="sysDot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01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0B214-6B28-AD4B-A56D-7F28519D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tools: big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6FDAE1-C55F-704E-BF53-EFE0392FF302}"/>
              </a:ext>
            </a:extLst>
          </p:cNvPr>
          <p:cNvSpPr/>
          <p:nvPr/>
        </p:nvSpPr>
        <p:spPr>
          <a:xfrm>
            <a:off x="8093306" y="3109481"/>
            <a:ext cx="1798652" cy="11216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0BD61-1E64-964C-8A7A-00CD7B67EA67}"/>
              </a:ext>
            </a:extLst>
          </p:cNvPr>
          <p:cNvSpPr/>
          <p:nvPr/>
        </p:nvSpPr>
        <p:spPr>
          <a:xfrm>
            <a:off x="10024458" y="3109481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5061C3-10EA-084F-B9B0-40C9D67DEB72}"/>
              </a:ext>
            </a:extLst>
          </p:cNvPr>
          <p:cNvSpPr/>
          <p:nvPr/>
        </p:nvSpPr>
        <p:spPr>
          <a:xfrm>
            <a:off x="8093306" y="4389590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B3FB28-2B00-7B48-B2AE-12567C6344CB}"/>
              </a:ext>
            </a:extLst>
          </p:cNvPr>
          <p:cNvSpPr/>
          <p:nvPr/>
        </p:nvSpPr>
        <p:spPr>
          <a:xfrm>
            <a:off x="10024458" y="4389590"/>
            <a:ext cx="1798652" cy="112165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D3A7872-462D-9444-8097-53A9D2F2F1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B91BF3-99CA-C847-96A9-A03A7D8A0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96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F31F63B-15DD-AC4B-B4F4-6E46A40AE44E}"/>
              </a:ext>
            </a:extLst>
          </p:cNvPr>
          <p:cNvSpPr/>
          <p:nvPr/>
        </p:nvSpPr>
        <p:spPr>
          <a:xfrm>
            <a:off x="8009436" y="3015774"/>
            <a:ext cx="1948772" cy="2607805"/>
          </a:xfrm>
          <a:prstGeom prst="roundRect">
            <a:avLst>
              <a:gd name="adj" fmla="val 9727"/>
            </a:avLst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0B214-6B28-AD4B-A56D-7F28519D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tools: big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6FDAE1-C55F-704E-BF53-EFE0392FF302}"/>
              </a:ext>
            </a:extLst>
          </p:cNvPr>
          <p:cNvSpPr/>
          <p:nvPr/>
        </p:nvSpPr>
        <p:spPr>
          <a:xfrm>
            <a:off x="8093306" y="3109481"/>
            <a:ext cx="1798652" cy="11216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0BD61-1E64-964C-8A7A-00CD7B67EA67}"/>
              </a:ext>
            </a:extLst>
          </p:cNvPr>
          <p:cNvSpPr/>
          <p:nvPr/>
        </p:nvSpPr>
        <p:spPr>
          <a:xfrm>
            <a:off x="10024458" y="3109481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5061C3-10EA-084F-B9B0-40C9D67DEB72}"/>
              </a:ext>
            </a:extLst>
          </p:cNvPr>
          <p:cNvSpPr/>
          <p:nvPr/>
        </p:nvSpPr>
        <p:spPr>
          <a:xfrm>
            <a:off x="8093306" y="4389590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B3FB28-2B00-7B48-B2AE-12567C6344CB}"/>
              </a:ext>
            </a:extLst>
          </p:cNvPr>
          <p:cNvSpPr/>
          <p:nvPr/>
        </p:nvSpPr>
        <p:spPr>
          <a:xfrm>
            <a:off x="10024458" y="4389590"/>
            <a:ext cx="1798652" cy="112165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D3A7872-462D-9444-8097-53A9D2F2F1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119CBE-3571-BA40-8EAB-C35AD1DEA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9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F31F63B-15DD-AC4B-B4F4-6E46A40AE44E}"/>
              </a:ext>
            </a:extLst>
          </p:cNvPr>
          <p:cNvSpPr/>
          <p:nvPr/>
        </p:nvSpPr>
        <p:spPr>
          <a:xfrm>
            <a:off x="8009436" y="3015774"/>
            <a:ext cx="1948772" cy="2607805"/>
          </a:xfrm>
          <a:prstGeom prst="roundRect">
            <a:avLst>
              <a:gd name="adj" fmla="val 9727"/>
            </a:avLst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0B214-6B28-AD4B-A56D-7F28519D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tools: big picture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D05B18C-EACF-CE4C-8B93-8A5599956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825625"/>
                <a:ext cx="7340600" cy="4351338"/>
              </a:xfrm>
            </p:spPr>
            <p:txBody>
              <a:bodyPr/>
              <a:lstStyle/>
              <a:p>
                <a:r>
                  <a:rPr lang="en-US" dirty="0"/>
                  <a:t>Suppose I want to assess a hypothesis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Idea:</a:t>
                </a:r>
                <a:r>
                  <a:rPr lang="en-US" dirty="0"/>
                  <a:t> assuming that </a:t>
                </a:r>
                <a:r>
                  <a:rPr lang="en-US" dirty="0">
                    <a:solidFill>
                      <a:srgbClr val="0011FF"/>
                    </a:solidFill>
                  </a:rPr>
                  <a:t>an opposite hypothesis </a:t>
                </a:r>
                <a:r>
                  <a:rPr lang="en-US" dirty="0"/>
                  <a:t>is true, compute the likelihood of an </a:t>
                </a:r>
                <a:r>
                  <a:rPr lang="en-US" b="1" dirty="0">
                    <a:solidFill>
                      <a:srgbClr val="00B050"/>
                    </a:solidFill>
                  </a:rPr>
                  <a:t>observation as “extreme” </a:t>
                </a:r>
                <a:r>
                  <a:rPr lang="en-US" dirty="0"/>
                  <a:t>as </a:t>
                </a:r>
                <a:r>
                  <a:rPr lang="en-US" dirty="0">
                    <a:solidFill>
                      <a:srgbClr val="FF0000"/>
                    </a:solidFill>
                  </a:rPr>
                  <a:t>what’s observed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D05B18C-EACF-CE4C-8B93-8A5599956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825625"/>
                <a:ext cx="7340600" cy="4351338"/>
              </a:xfrm>
              <a:blipFill>
                <a:blip r:embed="rId3"/>
                <a:stretch>
                  <a:fillRect l="-1382" t="-2632" r="-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E6FDAE1-C55F-704E-BF53-EFE0392FF302}"/>
              </a:ext>
            </a:extLst>
          </p:cNvPr>
          <p:cNvSpPr/>
          <p:nvPr/>
        </p:nvSpPr>
        <p:spPr>
          <a:xfrm>
            <a:off x="8093306" y="3109481"/>
            <a:ext cx="1798652" cy="11216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0BD61-1E64-964C-8A7A-00CD7B67EA67}"/>
              </a:ext>
            </a:extLst>
          </p:cNvPr>
          <p:cNvSpPr/>
          <p:nvPr/>
        </p:nvSpPr>
        <p:spPr>
          <a:xfrm>
            <a:off x="10024458" y="3109481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5061C3-10EA-084F-B9B0-40C9D67DEB72}"/>
              </a:ext>
            </a:extLst>
          </p:cNvPr>
          <p:cNvSpPr/>
          <p:nvPr/>
        </p:nvSpPr>
        <p:spPr>
          <a:xfrm>
            <a:off x="8093306" y="4389590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B3FB28-2B00-7B48-B2AE-12567C6344CB}"/>
              </a:ext>
            </a:extLst>
          </p:cNvPr>
          <p:cNvSpPr/>
          <p:nvPr/>
        </p:nvSpPr>
        <p:spPr>
          <a:xfrm>
            <a:off x="10024458" y="4389590"/>
            <a:ext cx="1798652" cy="112165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D3A7872-462D-9444-8097-53A9D2F2F1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21E883-F1EB-9D42-96E9-96D73608370B}"/>
                  </a:ext>
                </a:extLst>
              </p:cNvPr>
              <p:cNvSpPr/>
              <p:nvPr/>
            </p:nvSpPr>
            <p:spPr>
              <a:xfrm>
                <a:off x="7931648" y="1726424"/>
                <a:ext cx="1993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21E883-F1EB-9D42-96E9-96D736083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648" y="1726424"/>
                <a:ext cx="1993559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972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F31F63B-15DD-AC4B-B4F4-6E46A40AE44E}"/>
              </a:ext>
            </a:extLst>
          </p:cNvPr>
          <p:cNvSpPr/>
          <p:nvPr/>
        </p:nvSpPr>
        <p:spPr>
          <a:xfrm>
            <a:off x="8009436" y="3015774"/>
            <a:ext cx="1948772" cy="2607805"/>
          </a:xfrm>
          <a:prstGeom prst="roundRect">
            <a:avLst>
              <a:gd name="adj" fmla="val 9727"/>
            </a:avLst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0B214-6B28-AD4B-A56D-7F28519D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tools: big picture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D05B18C-EACF-CE4C-8B93-8A5599956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825625"/>
                <a:ext cx="7340600" cy="4351338"/>
              </a:xfrm>
            </p:spPr>
            <p:txBody>
              <a:bodyPr/>
              <a:lstStyle/>
              <a:p>
                <a:r>
                  <a:rPr lang="en-US" dirty="0"/>
                  <a:t>Suppose I want to assess a hypothesis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Idea:</a:t>
                </a:r>
                <a:r>
                  <a:rPr lang="en-US" dirty="0"/>
                  <a:t> assuming that </a:t>
                </a:r>
                <a:r>
                  <a:rPr lang="en-US" dirty="0">
                    <a:solidFill>
                      <a:srgbClr val="0011FF"/>
                    </a:solidFill>
                  </a:rPr>
                  <a:t>an opposite hypothesis </a:t>
                </a:r>
                <a:r>
                  <a:rPr lang="en-US" dirty="0"/>
                  <a:t>is true, compute the likelihood of an </a:t>
                </a:r>
                <a:r>
                  <a:rPr lang="en-US" b="1" dirty="0">
                    <a:solidFill>
                      <a:srgbClr val="00B050"/>
                    </a:solidFill>
                  </a:rPr>
                  <a:t>observation as “extreme” </a:t>
                </a:r>
                <a:r>
                  <a:rPr lang="en-US" dirty="0"/>
                  <a:t>as </a:t>
                </a:r>
                <a:r>
                  <a:rPr lang="en-US" dirty="0">
                    <a:solidFill>
                      <a:srgbClr val="FF0000"/>
                    </a:solidFill>
                  </a:rPr>
                  <a:t>what’s observed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D05B18C-EACF-CE4C-8B93-8A5599956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825625"/>
                <a:ext cx="7340600" cy="4351338"/>
              </a:xfrm>
              <a:blipFill>
                <a:blip r:embed="rId3"/>
                <a:stretch>
                  <a:fillRect l="-1382" t="-2632" r="-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E6FDAE1-C55F-704E-BF53-EFE0392FF302}"/>
              </a:ext>
            </a:extLst>
          </p:cNvPr>
          <p:cNvSpPr/>
          <p:nvPr/>
        </p:nvSpPr>
        <p:spPr>
          <a:xfrm>
            <a:off x="8093306" y="3109481"/>
            <a:ext cx="1798652" cy="11216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0BD61-1E64-964C-8A7A-00CD7B67EA67}"/>
              </a:ext>
            </a:extLst>
          </p:cNvPr>
          <p:cNvSpPr/>
          <p:nvPr/>
        </p:nvSpPr>
        <p:spPr>
          <a:xfrm>
            <a:off x="10024458" y="3109481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5061C3-10EA-084F-B9B0-40C9D67DEB72}"/>
              </a:ext>
            </a:extLst>
          </p:cNvPr>
          <p:cNvSpPr/>
          <p:nvPr/>
        </p:nvSpPr>
        <p:spPr>
          <a:xfrm>
            <a:off x="8093306" y="4389590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B3FB28-2B00-7B48-B2AE-12567C6344CB}"/>
              </a:ext>
            </a:extLst>
          </p:cNvPr>
          <p:cNvSpPr/>
          <p:nvPr/>
        </p:nvSpPr>
        <p:spPr>
          <a:xfrm>
            <a:off x="10024458" y="4389590"/>
            <a:ext cx="1798652" cy="112165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D3A7872-462D-9444-8097-53A9D2F2F1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21E883-F1EB-9D42-96E9-96D73608370B}"/>
                  </a:ext>
                </a:extLst>
              </p:cNvPr>
              <p:cNvSpPr/>
              <p:nvPr/>
            </p:nvSpPr>
            <p:spPr>
              <a:xfrm>
                <a:off x="7931648" y="1726424"/>
                <a:ext cx="1993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21E883-F1EB-9D42-96E9-96D736083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648" y="1726424"/>
                <a:ext cx="1993559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363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F31F63B-15DD-AC4B-B4F4-6E46A40AE44E}"/>
              </a:ext>
            </a:extLst>
          </p:cNvPr>
          <p:cNvSpPr/>
          <p:nvPr/>
        </p:nvSpPr>
        <p:spPr>
          <a:xfrm>
            <a:off x="8009436" y="3015774"/>
            <a:ext cx="1948772" cy="2607805"/>
          </a:xfrm>
          <a:prstGeom prst="roundRect">
            <a:avLst>
              <a:gd name="adj" fmla="val 9727"/>
            </a:avLst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0B214-6B28-AD4B-A56D-7F28519D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tools: big picture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D05B18C-EACF-CE4C-8B93-8A5599956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825625"/>
                <a:ext cx="7340600" cy="4351338"/>
              </a:xfrm>
            </p:spPr>
            <p:txBody>
              <a:bodyPr/>
              <a:lstStyle/>
              <a:p>
                <a:r>
                  <a:rPr lang="en-US" dirty="0"/>
                  <a:t>Suppose I want to assess a hypothesis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Idea:</a:t>
                </a:r>
                <a:r>
                  <a:rPr lang="en-US" dirty="0"/>
                  <a:t> assuming that </a:t>
                </a:r>
                <a:r>
                  <a:rPr lang="en-US" dirty="0">
                    <a:solidFill>
                      <a:srgbClr val="0011FF"/>
                    </a:solidFill>
                  </a:rPr>
                  <a:t>an opposite hypothesis </a:t>
                </a:r>
                <a:r>
                  <a:rPr lang="en-US" dirty="0"/>
                  <a:t>is true, compute the likelihood of an </a:t>
                </a:r>
                <a:r>
                  <a:rPr lang="en-US" b="1" dirty="0">
                    <a:solidFill>
                      <a:srgbClr val="00B050"/>
                    </a:solidFill>
                  </a:rPr>
                  <a:t>observation as “extreme” </a:t>
                </a:r>
                <a:r>
                  <a:rPr lang="en-US" dirty="0"/>
                  <a:t>as </a:t>
                </a:r>
                <a:r>
                  <a:rPr lang="en-US" dirty="0">
                    <a:solidFill>
                      <a:srgbClr val="FF0000"/>
                    </a:solidFill>
                  </a:rPr>
                  <a:t>what’s observed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D05B18C-EACF-CE4C-8B93-8A5599956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825625"/>
                <a:ext cx="7340600" cy="4351338"/>
              </a:xfrm>
              <a:blipFill>
                <a:blip r:embed="rId3"/>
                <a:stretch>
                  <a:fillRect l="-1382" t="-2632" r="-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E6FDAE1-C55F-704E-BF53-EFE0392FF302}"/>
              </a:ext>
            </a:extLst>
          </p:cNvPr>
          <p:cNvSpPr/>
          <p:nvPr/>
        </p:nvSpPr>
        <p:spPr>
          <a:xfrm>
            <a:off x="8093306" y="3109481"/>
            <a:ext cx="1798652" cy="11216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0BD61-1E64-964C-8A7A-00CD7B67EA67}"/>
              </a:ext>
            </a:extLst>
          </p:cNvPr>
          <p:cNvSpPr/>
          <p:nvPr/>
        </p:nvSpPr>
        <p:spPr>
          <a:xfrm>
            <a:off x="10024458" y="3109481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5061C3-10EA-084F-B9B0-40C9D67DEB72}"/>
              </a:ext>
            </a:extLst>
          </p:cNvPr>
          <p:cNvSpPr/>
          <p:nvPr/>
        </p:nvSpPr>
        <p:spPr>
          <a:xfrm>
            <a:off x="8093306" y="4389590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B3FB28-2B00-7B48-B2AE-12567C6344CB}"/>
              </a:ext>
            </a:extLst>
          </p:cNvPr>
          <p:cNvSpPr/>
          <p:nvPr/>
        </p:nvSpPr>
        <p:spPr>
          <a:xfrm>
            <a:off x="10024458" y="4389590"/>
            <a:ext cx="1798652" cy="112165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D3A7872-462D-9444-8097-53A9D2F2F1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21E883-F1EB-9D42-96E9-96D73608370B}"/>
                  </a:ext>
                </a:extLst>
              </p:cNvPr>
              <p:cNvSpPr/>
              <p:nvPr/>
            </p:nvSpPr>
            <p:spPr>
              <a:xfrm>
                <a:off x="7931648" y="1726424"/>
                <a:ext cx="1993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21E883-F1EB-9D42-96E9-96D736083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648" y="1726424"/>
                <a:ext cx="1993559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759A408-5CCF-584C-9DB9-EF43E90E5765}"/>
              </a:ext>
            </a:extLst>
          </p:cNvPr>
          <p:cNvGrpSpPr/>
          <p:nvPr/>
        </p:nvGrpSpPr>
        <p:grpSpPr>
          <a:xfrm>
            <a:off x="2802232" y="2492554"/>
            <a:ext cx="2861854" cy="891180"/>
            <a:chOff x="2802232" y="2492554"/>
            <a:chExt cx="2861854" cy="891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C3A7CCF-C840-2640-967B-28349DA8F29E}"/>
                    </a:ext>
                  </a:extLst>
                </p:cNvPr>
                <p:cNvSpPr/>
                <p:nvPr/>
              </p:nvSpPr>
              <p:spPr>
                <a:xfrm>
                  <a:off x="2802232" y="2492554"/>
                  <a:ext cx="199355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800" b="1" i="1" smtClean="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  <m:r>
                          <a:rPr lang="en-US" sz="2800" b="1" i="1" smtClean="0">
                            <a:solidFill>
                              <a:srgbClr val="0011FF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800" b="0" i="1" smtClean="0">
                            <a:solidFill>
                              <a:srgbClr val="0011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0011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C3A7CCF-C840-2640-967B-28349DA8F2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232" y="2492554"/>
                  <a:ext cx="1993558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Bent Arrow 2">
              <a:extLst>
                <a:ext uri="{FF2B5EF4-FFF2-40B4-BE49-F238E27FC236}">
                  <a16:creationId xmlns:a16="http://schemas.microsoft.com/office/drawing/2014/main" id="{6E78DFE5-2472-A447-AA42-A233752F8558}"/>
                </a:ext>
              </a:extLst>
            </p:cNvPr>
            <p:cNvSpPr/>
            <p:nvPr/>
          </p:nvSpPr>
          <p:spPr>
            <a:xfrm flipH="1">
              <a:off x="4930340" y="2680650"/>
              <a:ext cx="733746" cy="703084"/>
            </a:xfrm>
            <a:prstGeom prst="bentArrow">
              <a:avLst>
                <a:gd name="adj1" fmla="val 9368"/>
                <a:gd name="adj2" fmla="val 15719"/>
                <a:gd name="adj3" fmla="val 21092"/>
                <a:gd name="adj4" fmla="val 41796"/>
              </a:avLst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675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10F8-9FA4-1040-B5A2-21BC3DCE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4991-6CC0-B345-AC1F-48AE72494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485" y="16155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Q: </a:t>
            </a:r>
            <a:r>
              <a:rPr lang="en-US" dirty="0"/>
              <a:t>What is this work about? </a:t>
            </a:r>
          </a:p>
          <a:p>
            <a:pPr marL="0" indent="0">
              <a:buNone/>
            </a:pPr>
            <a:br>
              <a:rPr lang="en-US" b="1" dirty="0">
                <a:solidFill>
                  <a:srgbClr val="00B050"/>
                </a:solidFill>
              </a:rPr>
            </a:b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Q: </a:t>
            </a:r>
            <a:r>
              <a:rPr lang="en-US" dirty="0"/>
              <a:t>What do you mean by “hypothesis”?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Q: </a:t>
            </a:r>
            <a:r>
              <a:rPr lang="en-US" dirty="0"/>
              <a:t>Why should I care about hypothesis assessment?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0F12E7-1475-A643-AA2E-AD94611993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964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F31F63B-15DD-AC4B-B4F4-6E46A40AE44E}"/>
              </a:ext>
            </a:extLst>
          </p:cNvPr>
          <p:cNvSpPr/>
          <p:nvPr/>
        </p:nvSpPr>
        <p:spPr>
          <a:xfrm>
            <a:off x="8009436" y="3015774"/>
            <a:ext cx="1948772" cy="2607805"/>
          </a:xfrm>
          <a:prstGeom prst="roundRect">
            <a:avLst>
              <a:gd name="adj" fmla="val 9727"/>
            </a:avLst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0B214-6B28-AD4B-A56D-7F28519D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tools: big picture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D05B18C-EACF-CE4C-8B93-8A5599956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825625"/>
                <a:ext cx="7340600" cy="4351338"/>
              </a:xfrm>
            </p:spPr>
            <p:txBody>
              <a:bodyPr/>
              <a:lstStyle/>
              <a:p>
                <a:r>
                  <a:rPr lang="en-US" dirty="0"/>
                  <a:t>Suppose I want to assess a hypothesis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Idea:</a:t>
                </a:r>
                <a:r>
                  <a:rPr lang="en-US" dirty="0"/>
                  <a:t> assuming that </a:t>
                </a:r>
                <a:r>
                  <a:rPr lang="en-US" dirty="0">
                    <a:solidFill>
                      <a:srgbClr val="0011FF"/>
                    </a:solidFill>
                  </a:rPr>
                  <a:t>an opposite hypothesis </a:t>
                </a:r>
                <a:r>
                  <a:rPr lang="en-US" dirty="0"/>
                  <a:t>is true, compute the likelihood of an </a:t>
                </a:r>
                <a:r>
                  <a:rPr lang="en-US" b="1" dirty="0">
                    <a:solidFill>
                      <a:srgbClr val="00B050"/>
                    </a:solidFill>
                  </a:rPr>
                  <a:t>observation as “extreme” </a:t>
                </a:r>
                <a:r>
                  <a:rPr lang="en-US" dirty="0"/>
                  <a:t>as </a:t>
                </a:r>
                <a:r>
                  <a:rPr lang="en-US" dirty="0">
                    <a:solidFill>
                      <a:srgbClr val="FF0000"/>
                    </a:solidFill>
                  </a:rPr>
                  <a:t>what’s observed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D05B18C-EACF-CE4C-8B93-8A5599956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825625"/>
                <a:ext cx="7340600" cy="4351338"/>
              </a:xfrm>
              <a:blipFill>
                <a:blip r:embed="rId3"/>
                <a:stretch>
                  <a:fillRect l="-1382" t="-2632" r="-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E6FDAE1-C55F-704E-BF53-EFE0392FF302}"/>
              </a:ext>
            </a:extLst>
          </p:cNvPr>
          <p:cNvSpPr/>
          <p:nvPr/>
        </p:nvSpPr>
        <p:spPr>
          <a:xfrm>
            <a:off x="8093306" y="3109481"/>
            <a:ext cx="1798652" cy="11216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0BD61-1E64-964C-8A7A-00CD7B67EA67}"/>
              </a:ext>
            </a:extLst>
          </p:cNvPr>
          <p:cNvSpPr/>
          <p:nvPr/>
        </p:nvSpPr>
        <p:spPr>
          <a:xfrm>
            <a:off x="10024458" y="3109481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5061C3-10EA-084F-B9B0-40C9D67DEB72}"/>
              </a:ext>
            </a:extLst>
          </p:cNvPr>
          <p:cNvSpPr/>
          <p:nvPr/>
        </p:nvSpPr>
        <p:spPr>
          <a:xfrm>
            <a:off x="8093306" y="4389590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B3FB28-2B00-7B48-B2AE-12567C6344CB}"/>
              </a:ext>
            </a:extLst>
          </p:cNvPr>
          <p:cNvSpPr/>
          <p:nvPr/>
        </p:nvSpPr>
        <p:spPr>
          <a:xfrm>
            <a:off x="10024458" y="4389590"/>
            <a:ext cx="1798652" cy="112165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D3A7872-462D-9444-8097-53A9D2F2F1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9A999B42-CD7D-8A41-B824-9052679D21A4}"/>
              </a:ext>
            </a:extLst>
          </p:cNvPr>
          <p:cNvSpPr/>
          <p:nvPr/>
        </p:nvSpPr>
        <p:spPr>
          <a:xfrm>
            <a:off x="184377" y="5078342"/>
            <a:ext cx="1810148" cy="865799"/>
          </a:xfrm>
          <a:prstGeom prst="wedgeRectCallout">
            <a:avLst>
              <a:gd name="adj1" fmla="val 33333"/>
              <a:gd name="adj2" fmla="val -942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accuracy gap between the two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21E883-F1EB-9D42-96E9-96D73608370B}"/>
                  </a:ext>
                </a:extLst>
              </p:cNvPr>
              <p:cNvSpPr/>
              <p:nvPr/>
            </p:nvSpPr>
            <p:spPr>
              <a:xfrm>
                <a:off x="7931648" y="1726424"/>
                <a:ext cx="1993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21E883-F1EB-9D42-96E9-96D736083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648" y="1726424"/>
                <a:ext cx="1993559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759A408-5CCF-584C-9DB9-EF43E90E5765}"/>
              </a:ext>
            </a:extLst>
          </p:cNvPr>
          <p:cNvGrpSpPr/>
          <p:nvPr/>
        </p:nvGrpSpPr>
        <p:grpSpPr>
          <a:xfrm>
            <a:off x="2802232" y="2492554"/>
            <a:ext cx="2861854" cy="891180"/>
            <a:chOff x="2802232" y="2492554"/>
            <a:chExt cx="2861854" cy="891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C3A7CCF-C840-2640-967B-28349DA8F29E}"/>
                    </a:ext>
                  </a:extLst>
                </p:cNvPr>
                <p:cNvSpPr/>
                <p:nvPr/>
              </p:nvSpPr>
              <p:spPr>
                <a:xfrm>
                  <a:off x="2802232" y="2492554"/>
                  <a:ext cx="199355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800" b="1" i="1" smtClean="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  <m:r>
                          <a:rPr lang="en-US" sz="2800" b="1" i="1" smtClean="0">
                            <a:solidFill>
                              <a:srgbClr val="0011FF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800" b="0" i="1" smtClean="0">
                            <a:solidFill>
                              <a:srgbClr val="0011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0011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C3A7CCF-C840-2640-967B-28349DA8F2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232" y="2492554"/>
                  <a:ext cx="1993558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Bent Arrow 2">
              <a:extLst>
                <a:ext uri="{FF2B5EF4-FFF2-40B4-BE49-F238E27FC236}">
                  <a16:creationId xmlns:a16="http://schemas.microsoft.com/office/drawing/2014/main" id="{6E78DFE5-2472-A447-AA42-A233752F8558}"/>
                </a:ext>
              </a:extLst>
            </p:cNvPr>
            <p:cNvSpPr/>
            <p:nvPr/>
          </p:nvSpPr>
          <p:spPr>
            <a:xfrm flipH="1">
              <a:off x="4930340" y="2680650"/>
              <a:ext cx="733746" cy="703084"/>
            </a:xfrm>
            <a:prstGeom prst="bentArrow">
              <a:avLst>
                <a:gd name="adj1" fmla="val 9368"/>
                <a:gd name="adj2" fmla="val 15719"/>
                <a:gd name="adj3" fmla="val 21092"/>
                <a:gd name="adj4" fmla="val 41796"/>
              </a:avLst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633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F31F63B-15DD-AC4B-B4F4-6E46A40AE44E}"/>
              </a:ext>
            </a:extLst>
          </p:cNvPr>
          <p:cNvSpPr/>
          <p:nvPr/>
        </p:nvSpPr>
        <p:spPr>
          <a:xfrm>
            <a:off x="8009436" y="3015774"/>
            <a:ext cx="1948772" cy="2607805"/>
          </a:xfrm>
          <a:prstGeom prst="roundRect">
            <a:avLst>
              <a:gd name="adj" fmla="val 9727"/>
            </a:avLst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0B214-6B28-AD4B-A56D-7F28519D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tools: big picture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D05B18C-EACF-CE4C-8B93-8A5599956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825625"/>
                <a:ext cx="7340600" cy="4351338"/>
              </a:xfrm>
            </p:spPr>
            <p:txBody>
              <a:bodyPr/>
              <a:lstStyle/>
              <a:p>
                <a:r>
                  <a:rPr lang="en-US" dirty="0"/>
                  <a:t>Suppose I want to assess a hypothesis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Idea:</a:t>
                </a:r>
                <a:r>
                  <a:rPr lang="en-US" dirty="0"/>
                  <a:t> assuming that </a:t>
                </a:r>
                <a:r>
                  <a:rPr lang="en-US" dirty="0">
                    <a:solidFill>
                      <a:srgbClr val="0011FF"/>
                    </a:solidFill>
                  </a:rPr>
                  <a:t>an opposite hypothesis </a:t>
                </a:r>
                <a:r>
                  <a:rPr lang="en-US" dirty="0"/>
                  <a:t>is true, compute the likelihood of an </a:t>
                </a:r>
                <a:r>
                  <a:rPr lang="en-US" b="1" dirty="0">
                    <a:solidFill>
                      <a:srgbClr val="00B050"/>
                    </a:solidFill>
                  </a:rPr>
                  <a:t>observation as “extreme” </a:t>
                </a:r>
                <a:r>
                  <a:rPr lang="en-US" dirty="0"/>
                  <a:t>as </a:t>
                </a:r>
                <a:r>
                  <a:rPr lang="en-US" dirty="0">
                    <a:solidFill>
                      <a:srgbClr val="FF0000"/>
                    </a:solidFill>
                  </a:rPr>
                  <a:t>what’s observed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D05B18C-EACF-CE4C-8B93-8A5599956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825625"/>
                <a:ext cx="7340600" cy="4351338"/>
              </a:xfrm>
              <a:blipFill>
                <a:blip r:embed="rId3"/>
                <a:stretch>
                  <a:fillRect l="-1382" t="-2632" r="-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E6FDAE1-C55F-704E-BF53-EFE0392FF302}"/>
              </a:ext>
            </a:extLst>
          </p:cNvPr>
          <p:cNvSpPr/>
          <p:nvPr/>
        </p:nvSpPr>
        <p:spPr>
          <a:xfrm>
            <a:off x="8093306" y="3109481"/>
            <a:ext cx="1798652" cy="11216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0BD61-1E64-964C-8A7A-00CD7B67EA67}"/>
              </a:ext>
            </a:extLst>
          </p:cNvPr>
          <p:cNvSpPr/>
          <p:nvPr/>
        </p:nvSpPr>
        <p:spPr>
          <a:xfrm>
            <a:off x="10024458" y="3109481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5061C3-10EA-084F-B9B0-40C9D67DEB72}"/>
              </a:ext>
            </a:extLst>
          </p:cNvPr>
          <p:cNvSpPr/>
          <p:nvPr/>
        </p:nvSpPr>
        <p:spPr>
          <a:xfrm>
            <a:off x="8093306" y="4389590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B3FB28-2B00-7B48-B2AE-12567C6344CB}"/>
              </a:ext>
            </a:extLst>
          </p:cNvPr>
          <p:cNvSpPr/>
          <p:nvPr/>
        </p:nvSpPr>
        <p:spPr>
          <a:xfrm>
            <a:off x="10024458" y="4389590"/>
            <a:ext cx="1798652" cy="112165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29F9B4-8AC0-5549-A131-3945AAB7BC87}"/>
                  </a:ext>
                </a:extLst>
              </p:cNvPr>
              <p:cNvSpPr txBox="1"/>
              <p:nvPr/>
            </p:nvSpPr>
            <p:spPr>
              <a:xfrm>
                <a:off x="2855570" y="5196662"/>
                <a:ext cx="3890744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obs</m:t>
                          </m:r>
                          <m:r>
                            <a:rPr lang="en-US" sz="32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 &gt;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acc>
                            <m:accPr>
                              <m:chr m:val="̅"/>
                              <m:ctrlPr>
                                <a:rPr lang="en-US" sz="3200" b="1" i="1" smtClean="0">
                                  <a:solidFill>
                                    <a:srgbClr val="0011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11FF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29F9B4-8AC0-5549-A131-3945AAB7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570" y="5196662"/>
                <a:ext cx="3890744" cy="555858"/>
              </a:xfrm>
              <a:prstGeom prst="rect">
                <a:avLst/>
              </a:prstGeom>
              <a:blipFill>
                <a:blip r:embed="rId4"/>
                <a:stretch>
                  <a:fillRect l="-1954" t="-1555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D3A7872-462D-9444-8097-53A9D2F2F1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9A999B42-CD7D-8A41-B824-9052679D21A4}"/>
              </a:ext>
            </a:extLst>
          </p:cNvPr>
          <p:cNvSpPr/>
          <p:nvPr/>
        </p:nvSpPr>
        <p:spPr>
          <a:xfrm>
            <a:off x="184377" y="5078342"/>
            <a:ext cx="1810148" cy="865799"/>
          </a:xfrm>
          <a:prstGeom prst="wedgeRectCallout">
            <a:avLst>
              <a:gd name="adj1" fmla="val 33333"/>
              <a:gd name="adj2" fmla="val -942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accuracy gap between the two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21E883-F1EB-9D42-96E9-96D73608370B}"/>
                  </a:ext>
                </a:extLst>
              </p:cNvPr>
              <p:cNvSpPr/>
              <p:nvPr/>
            </p:nvSpPr>
            <p:spPr>
              <a:xfrm>
                <a:off x="7931648" y="1726424"/>
                <a:ext cx="1993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21E883-F1EB-9D42-96E9-96D736083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648" y="1726424"/>
                <a:ext cx="1993559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759A408-5CCF-584C-9DB9-EF43E90E5765}"/>
              </a:ext>
            </a:extLst>
          </p:cNvPr>
          <p:cNvGrpSpPr/>
          <p:nvPr/>
        </p:nvGrpSpPr>
        <p:grpSpPr>
          <a:xfrm>
            <a:off x="2802232" y="2492554"/>
            <a:ext cx="2861854" cy="891180"/>
            <a:chOff x="2802232" y="2492554"/>
            <a:chExt cx="2861854" cy="891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C3A7CCF-C840-2640-967B-28349DA8F29E}"/>
                    </a:ext>
                  </a:extLst>
                </p:cNvPr>
                <p:cNvSpPr/>
                <p:nvPr/>
              </p:nvSpPr>
              <p:spPr>
                <a:xfrm>
                  <a:off x="2802232" y="2492554"/>
                  <a:ext cx="199355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800" b="1" i="1" smtClean="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  <m:r>
                          <a:rPr lang="en-US" sz="2800" b="1" i="1" smtClean="0">
                            <a:solidFill>
                              <a:srgbClr val="0011FF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800" b="0" i="1" smtClean="0">
                            <a:solidFill>
                              <a:srgbClr val="0011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0011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C3A7CCF-C840-2640-967B-28349DA8F2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232" y="2492554"/>
                  <a:ext cx="1993558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Bent Arrow 2">
              <a:extLst>
                <a:ext uri="{FF2B5EF4-FFF2-40B4-BE49-F238E27FC236}">
                  <a16:creationId xmlns:a16="http://schemas.microsoft.com/office/drawing/2014/main" id="{6E78DFE5-2472-A447-AA42-A233752F8558}"/>
                </a:ext>
              </a:extLst>
            </p:cNvPr>
            <p:cNvSpPr/>
            <p:nvPr/>
          </p:nvSpPr>
          <p:spPr>
            <a:xfrm flipH="1">
              <a:off x="4930340" y="2680650"/>
              <a:ext cx="733746" cy="703084"/>
            </a:xfrm>
            <a:prstGeom prst="bentArrow">
              <a:avLst>
                <a:gd name="adj1" fmla="val 9368"/>
                <a:gd name="adj2" fmla="val 15719"/>
                <a:gd name="adj3" fmla="val 21092"/>
                <a:gd name="adj4" fmla="val 41796"/>
              </a:avLst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413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F31F63B-15DD-AC4B-B4F4-6E46A40AE44E}"/>
              </a:ext>
            </a:extLst>
          </p:cNvPr>
          <p:cNvSpPr/>
          <p:nvPr/>
        </p:nvSpPr>
        <p:spPr>
          <a:xfrm>
            <a:off x="8009436" y="3015774"/>
            <a:ext cx="1948772" cy="2607805"/>
          </a:xfrm>
          <a:prstGeom prst="roundRect">
            <a:avLst>
              <a:gd name="adj" fmla="val 9727"/>
            </a:avLst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0B214-6B28-AD4B-A56D-7F28519D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tools: big picture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D05B18C-EACF-CE4C-8B93-8A5599956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825625"/>
                <a:ext cx="7340600" cy="4351338"/>
              </a:xfrm>
            </p:spPr>
            <p:txBody>
              <a:bodyPr/>
              <a:lstStyle/>
              <a:p>
                <a:r>
                  <a:rPr lang="en-US" dirty="0"/>
                  <a:t>Suppose I want to assess a hypothesis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Idea:</a:t>
                </a:r>
                <a:r>
                  <a:rPr lang="en-US" dirty="0"/>
                  <a:t> assuming that </a:t>
                </a:r>
                <a:r>
                  <a:rPr lang="en-US" dirty="0">
                    <a:solidFill>
                      <a:srgbClr val="0011FF"/>
                    </a:solidFill>
                  </a:rPr>
                  <a:t>an opposite hypothesis </a:t>
                </a:r>
                <a:r>
                  <a:rPr lang="en-US" dirty="0"/>
                  <a:t>is true, compute the likelihood of an </a:t>
                </a:r>
                <a:r>
                  <a:rPr lang="en-US" b="1" dirty="0">
                    <a:solidFill>
                      <a:srgbClr val="00B050"/>
                    </a:solidFill>
                  </a:rPr>
                  <a:t>observation as “extreme” </a:t>
                </a:r>
                <a:r>
                  <a:rPr lang="en-US" dirty="0"/>
                  <a:t>as </a:t>
                </a:r>
                <a:r>
                  <a:rPr lang="en-US" dirty="0">
                    <a:solidFill>
                      <a:srgbClr val="FF0000"/>
                    </a:solidFill>
                  </a:rPr>
                  <a:t>what’s observed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D05B18C-EACF-CE4C-8B93-8A5599956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825625"/>
                <a:ext cx="7340600" cy="4351338"/>
              </a:xfrm>
              <a:blipFill>
                <a:blip r:embed="rId3"/>
                <a:stretch>
                  <a:fillRect l="-1382" t="-2632" r="-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E6FDAE1-C55F-704E-BF53-EFE0392FF302}"/>
              </a:ext>
            </a:extLst>
          </p:cNvPr>
          <p:cNvSpPr/>
          <p:nvPr/>
        </p:nvSpPr>
        <p:spPr>
          <a:xfrm>
            <a:off x="8093306" y="3109481"/>
            <a:ext cx="1798652" cy="11216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0BD61-1E64-964C-8A7A-00CD7B67EA67}"/>
              </a:ext>
            </a:extLst>
          </p:cNvPr>
          <p:cNvSpPr/>
          <p:nvPr/>
        </p:nvSpPr>
        <p:spPr>
          <a:xfrm>
            <a:off x="10024458" y="3109481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5061C3-10EA-084F-B9B0-40C9D67DEB72}"/>
              </a:ext>
            </a:extLst>
          </p:cNvPr>
          <p:cNvSpPr/>
          <p:nvPr/>
        </p:nvSpPr>
        <p:spPr>
          <a:xfrm>
            <a:off x="8093306" y="4389590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B3FB28-2B00-7B48-B2AE-12567C6344CB}"/>
              </a:ext>
            </a:extLst>
          </p:cNvPr>
          <p:cNvSpPr/>
          <p:nvPr/>
        </p:nvSpPr>
        <p:spPr>
          <a:xfrm>
            <a:off x="10024458" y="4389590"/>
            <a:ext cx="1798652" cy="112165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29F9B4-8AC0-5549-A131-3945AAB7BC87}"/>
                  </a:ext>
                </a:extLst>
              </p:cNvPr>
              <p:cNvSpPr txBox="1"/>
              <p:nvPr/>
            </p:nvSpPr>
            <p:spPr>
              <a:xfrm>
                <a:off x="2855570" y="5196662"/>
                <a:ext cx="3890744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obs</m:t>
                          </m:r>
                          <m:r>
                            <a:rPr lang="en-US" sz="32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 &gt;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acc>
                            <m:accPr>
                              <m:chr m:val="̅"/>
                              <m:ctrlPr>
                                <a:rPr lang="en-US" sz="3200" b="1" i="1" smtClean="0">
                                  <a:solidFill>
                                    <a:srgbClr val="0011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rgbClr val="0011FF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acc>
                          <m:r>
                            <a:rPr lang="en-US" sz="3200" b="1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29F9B4-8AC0-5549-A131-3945AAB7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570" y="5196662"/>
                <a:ext cx="3890744" cy="555858"/>
              </a:xfrm>
              <a:prstGeom prst="rect">
                <a:avLst/>
              </a:prstGeom>
              <a:blipFill>
                <a:blip r:embed="rId4"/>
                <a:stretch>
                  <a:fillRect l="-1954" t="-1555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77E174B-A2F2-0149-B402-CD86514F5F2B}"/>
              </a:ext>
            </a:extLst>
          </p:cNvPr>
          <p:cNvSpPr/>
          <p:nvPr/>
        </p:nvSpPr>
        <p:spPr>
          <a:xfrm>
            <a:off x="4154429" y="6201038"/>
            <a:ext cx="1282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p-value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E9E33A80-87AF-AB46-9397-C81BC51F33E6}"/>
              </a:ext>
            </a:extLst>
          </p:cNvPr>
          <p:cNvSpPr/>
          <p:nvPr/>
        </p:nvSpPr>
        <p:spPr>
          <a:xfrm rot="5400000">
            <a:off x="4623169" y="4292278"/>
            <a:ext cx="345245" cy="3369002"/>
          </a:xfrm>
          <a:prstGeom prst="rightBrace">
            <a:avLst>
              <a:gd name="adj1" fmla="val 14047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40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D3A7872-462D-9444-8097-53A9D2F2F1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9A999B42-CD7D-8A41-B824-9052679D21A4}"/>
              </a:ext>
            </a:extLst>
          </p:cNvPr>
          <p:cNvSpPr/>
          <p:nvPr/>
        </p:nvSpPr>
        <p:spPr>
          <a:xfrm>
            <a:off x="184377" y="5078342"/>
            <a:ext cx="1810148" cy="865799"/>
          </a:xfrm>
          <a:prstGeom prst="wedgeRectCallout">
            <a:avLst>
              <a:gd name="adj1" fmla="val 33333"/>
              <a:gd name="adj2" fmla="val -942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accuracy gap between the two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21E883-F1EB-9D42-96E9-96D73608370B}"/>
                  </a:ext>
                </a:extLst>
              </p:cNvPr>
              <p:cNvSpPr/>
              <p:nvPr/>
            </p:nvSpPr>
            <p:spPr>
              <a:xfrm>
                <a:off x="7931648" y="1726424"/>
                <a:ext cx="1993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21E883-F1EB-9D42-96E9-96D736083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648" y="1726424"/>
                <a:ext cx="1993559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759A408-5CCF-584C-9DB9-EF43E90E5765}"/>
              </a:ext>
            </a:extLst>
          </p:cNvPr>
          <p:cNvGrpSpPr/>
          <p:nvPr/>
        </p:nvGrpSpPr>
        <p:grpSpPr>
          <a:xfrm>
            <a:off x="2802232" y="2492554"/>
            <a:ext cx="2861854" cy="891180"/>
            <a:chOff x="2802232" y="2492554"/>
            <a:chExt cx="2861854" cy="891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C3A7CCF-C840-2640-967B-28349DA8F29E}"/>
                    </a:ext>
                  </a:extLst>
                </p:cNvPr>
                <p:cNvSpPr/>
                <p:nvPr/>
              </p:nvSpPr>
              <p:spPr>
                <a:xfrm>
                  <a:off x="2802232" y="2492554"/>
                  <a:ext cx="199355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800" b="1" i="1" smtClean="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  <m:r>
                          <a:rPr lang="en-US" sz="2800" b="1" i="1" smtClean="0">
                            <a:solidFill>
                              <a:srgbClr val="0011FF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800" b="0" i="1" smtClean="0">
                            <a:solidFill>
                              <a:srgbClr val="0011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0011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C3A7CCF-C840-2640-967B-28349DA8F2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2232" y="2492554"/>
                  <a:ext cx="1993558" cy="523220"/>
                </a:xfrm>
                <a:prstGeom prst="rect">
                  <a:avLst/>
                </a:prstGeom>
                <a:blipFill>
                  <a:blip r:embed="rId6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Bent Arrow 2">
              <a:extLst>
                <a:ext uri="{FF2B5EF4-FFF2-40B4-BE49-F238E27FC236}">
                  <a16:creationId xmlns:a16="http://schemas.microsoft.com/office/drawing/2014/main" id="{6E78DFE5-2472-A447-AA42-A233752F8558}"/>
                </a:ext>
              </a:extLst>
            </p:cNvPr>
            <p:cNvSpPr/>
            <p:nvPr/>
          </p:nvSpPr>
          <p:spPr>
            <a:xfrm flipH="1">
              <a:off x="4930340" y="2680650"/>
              <a:ext cx="733746" cy="703084"/>
            </a:xfrm>
            <a:prstGeom prst="bentArrow">
              <a:avLst>
                <a:gd name="adj1" fmla="val 9368"/>
                <a:gd name="adj2" fmla="val 15719"/>
                <a:gd name="adj3" fmla="val 21092"/>
                <a:gd name="adj4" fmla="val 41796"/>
              </a:avLst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753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0B214-6B28-AD4B-A56D-7F28519D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tools: big picture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CB7A84-2A8C-034B-8F0F-0F286BCDE92E}"/>
              </a:ext>
            </a:extLst>
          </p:cNvPr>
          <p:cNvSpPr/>
          <p:nvPr/>
        </p:nvSpPr>
        <p:spPr>
          <a:xfrm>
            <a:off x="568027" y="3215530"/>
            <a:ext cx="1798652" cy="112165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EB4FD5-E059-3640-BA49-AC55B1D3E953}"/>
              </a:ext>
            </a:extLst>
          </p:cNvPr>
          <p:cNvSpPr/>
          <p:nvPr/>
        </p:nvSpPr>
        <p:spPr>
          <a:xfrm>
            <a:off x="2499179" y="3215530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FB3296-E924-564F-A09B-090BF6A689DE}"/>
              </a:ext>
            </a:extLst>
          </p:cNvPr>
          <p:cNvSpPr/>
          <p:nvPr/>
        </p:nvSpPr>
        <p:spPr>
          <a:xfrm>
            <a:off x="568027" y="4495639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C70BA1-304B-CD48-BA69-1DE322580162}"/>
              </a:ext>
            </a:extLst>
          </p:cNvPr>
          <p:cNvSpPr/>
          <p:nvPr/>
        </p:nvSpPr>
        <p:spPr>
          <a:xfrm>
            <a:off x="2499179" y="4495639"/>
            <a:ext cx="1798652" cy="11216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A5157-4D83-0444-B21E-A0E8C17933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9D172-4609-814C-A752-A44AABFFD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89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B9CCE25-6E1B-F847-B101-3F0DF1C011A9}"/>
              </a:ext>
            </a:extLst>
          </p:cNvPr>
          <p:cNvSpPr/>
          <p:nvPr/>
        </p:nvSpPr>
        <p:spPr>
          <a:xfrm>
            <a:off x="2426287" y="3116564"/>
            <a:ext cx="1948772" cy="2607805"/>
          </a:xfrm>
          <a:prstGeom prst="roundRect">
            <a:avLst>
              <a:gd name="adj" fmla="val 9727"/>
            </a:avLst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0B214-6B28-AD4B-A56D-7F28519D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tools: big picture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CB7A84-2A8C-034B-8F0F-0F286BCDE92E}"/>
              </a:ext>
            </a:extLst>
          </p:cNvPr>
          <p:cNvSpPr/>
          <p:nvPr/>
        </p:nvSpPr>
        <p:spPr>
          <a:xfrm>
            <a:off x="568027" y="3215530"/>
            <a:ext cx="1798652" cy="112165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EB4FD5-E059-3640-BA49-AC55B1D3E953}"/>
              </a:ext>
            </a:extLst>
          </p:cNvPr>
          <p:cNvSpPr/>
          <p:nvPr/>
        </p:nvSpPr>
        <p:spPr>
          <a:xfrm>
            <a:off x="2499179" y="3215530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FB3296-E924-564F-A09B-090BF6A689DE}"/>
              </a:ext>
            </a:extLst>
          </p:cNvPr>
          <p:cNvSpPr/>
          <p:nvPr/>
        </p:nvSpPr>
        <p:spPr>
          <a:xfrm>
            <a:off x="568027" y="4495639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C70BA1-304B-CD48-BA69-1DE322580162}"/>
              </a:ext>
            </a:extLst>
          </p:cNvPr>
          <p:cNvSpPr/>
          <p:nvPr/>
        </p:nvSpPr>
        <p:spPr>
          <a:xfrm>
            <a:off x="2499179" y="4495639"/>
            <a:ext cx="1798652" cy="11216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A5157-4D83-0444-B21E-A0E8C17933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06941-2FED-4A46-84A0-8A075527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84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B9CCE25-6E1B-F847-B101-3F0DF1C011A9}"/>
              </a:ext>
            </a:extLst>
          </p:cNvPr>
          <p:cNvSpPr/>
          <p:nvPr/>
        </p:nvSpPr>
        <p:spPr>
          <a:xfrm>
            <a:off x="2426287" y="3116564"/>
            <a:ext cx="1948772" cy="2607805"/>
          </a:xfrm>
          <a:prstGeom prst="roundRect">
            <a:avLst>
              <a:gd name="adj" fmla="val 9727"/>
            </a:avLst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0B214-6B28-AD4B-A56D-7F28519D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tools: big picture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D05B18C-EACF-CE4C-8B93-8A5599956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2099" y="1833019"/>
                <a:ext cx="7093449" cy="4351338"/>
              </a:xfrm>
            </p:spPr>
            <p:txBody>
              <a:bodyPr/>
              <a:lstStyle/>
              <a:p>
                <a:r>
                  <a:rPr lang="en-US" dirty="0"/>
                  <a:t>Suppose I want to assess a hypothesis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b="1" dirty="0"/>
              </a:p>
              <a:p>
                <a:r>
                  <a:rPr lang="en-US" b="1" dirty="0"/>
                  <a:t>Idea:</a:t>
                </a:r>
                <a:r>
                  <a:rPr lang="en-US" dirty="0"/>
                  <a:t> use the Bayes formula to compute a probability for the </a:t>
                </a:r>
                <a:r>
                  <a:rPr lang="en-US" dirty="0">
                    <a:solidFill>
                      <a:srgbClr val="0011FF"/>
                    </a:solidFill>
                  </a:rPr>
                  <a:t>hypothesis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being true. 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D05B18C-EACF-CE4C-8B93-8A5599956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2099" y="1833019"/>
                <a:ext cx="7093449" cy="4351338"/>
              </a:xfrm>
              <a:blipFill>
                <a:blip r:embed="rId3"/>
                <a:stretch>
                  <a:fillRect l="-1610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5CCB7A84-2A8C-034B-8F0F-0F286BCDE92E}"/>
              </a:ext>
            </a:extLst>
          </p:cNvPr>
          <p:cNvSpPr/>
          <p:nvPr/>
        </p:nvSpPr>
        <p:spPr>
          <a:xfrm>
            <a:off x="568027" y="3215530"/>
            <a:ext cx="1798652" cy="112165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EB4FD5-E059-3640-BA49-AC55B1D3E953}"/>
              </a:ext>
            </a:extLst>
          </p:cNvPr>
          <p:cNvSpPr/>
          <p:nvPr/>
        </p:nvSpPr>
        <p:spPr>
          <a:xfrm>
            <a:off x="2499179" y="3215530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FB3296-E924-564F-A09B-090BF6A689DE}"/>
              </a:ext>
            </a:extLst>
          </p:cNvPr>
          <p:cNvSpPr/>
          <p:nvPr/>
        </p:nvSpPr>
        <p:spPr>
          <a:xfrm>
            <a:off x="568027" y="4495639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C70BA1-304B-CD48-BA69-1DE322580162}"/>
              </a:ext>
            </a:extLst>
          </p:cNvPr>
          <p:cNvSpPr/>
          <p:nvPr/>
        </p:nvSpPr>
        <p:spPr>
          <a:xfrm>
            <a:off x="2499179" y="4495639"/>
            <a:ext cx="1798652" cy="11216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A5157-4D83-0444-B21E-A0E8C17933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39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B9CCE25-6E1B-F847-B101-3F0DF1C011A9}"/>
              </a:ext>
            </a:extLst>
          </p:cNvPr>
          <p:cNvSpPr/>
          <p:nvPr/>
        </p:nvSpPr>
        <p:spPr>
          <a:xfrm>
            <a:off x="2426287" y="3116564"/>
            <a:ext cx="1948772" cy="2607805"/>
          </a:xfrm>
          <a:prstGeom prst="roundRect">
            <a:avLst>
              <a:gd name="adj" fmla="val 9727"/>
            </a:avLst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0B214-6B28-AD4B-A56D-7F28519D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tools: big picture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D05B18C-EACF-CE4C-8B93-8A5599956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2099" y="1833019"/>
                <a:ext cx="7093449" cy="4351338"/>
              </a:xfrm>
            </p:spPr>
            <p:txBody>
              <a:bodyPr/>
              <a:lstStyle/>
              <a:p>
                <a:r>
                  <a:rPr lang="en-US" dirty="0"/>
                  <a:t>Suppose I want to assess a hypothesis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b="1" dirty="0"/>
              </a:p>
              <a:p>
                <a:r>
                  <a:rPr lang="en-US" b="1" dirty="0"/>
                  <a:t>Idea:</a:t>
                </a:r>
                <a:r>
                  <a:rPr lang="en-US" dirty="0"/>
                  <a:t> use the Bayes formula to compute a probability for the </a:t>
                </a:r>
                <a:r>
                  <a:rPr lang="en-US" dirty="0">
                    <a:solidFill>
                      <a:srgbClr val="0011FF"/>
                    </a:solidFill>
                  </a:rPr>
                  <a:t>hypothesis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being true. 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D05B18C-EACF-CE4C-8B93-8A5599956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2099" y="1833019"/>
                <a:ext cx="7093449" cy="4351338"/>
              </a:xfrm>
              <a:blipFill>
                <a:blip r:embed="rId3"/>
                <a:stretch>
                  <a:fillRect l="-1610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5CCB7A84-2A8C-034B-8F0F-0F286BCDE92E}"/>
              </a:ext>
            </a:extLst>
          </p:cNvPr>
          <p:cNvSpPr/>
          <p:nvPr/>
        </p:nvSpPr>
        <p:spPr>
          <a:xfrm>
            <a:off x="568027" y="3215530"/>
            <a:ext cx="1798652" cy="112165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EB4FD5-E059-3640-BA49-AC55B1D3E953}"/>
              </a:ext>
            </a:extLst>
          </p:cNvPr>
          <p:cNvSpPr/>
          <p:nvPr/>
        </p:nvSpPr>
        <p:spPr>
          <a:xfrm>
            <a:off x="2499179" y="3215530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FB3296-E924-564F-A09B-090BF6A689DE}"/>
              </a:ext>
            </a:extLst>
          </p:cNvPr>
          <p:cNvSpPr/>
          <p:nvPr/>
        </p:nvSpPr>
        <p:spPr>
          <a:xfrm>
            <a:off x="568027" y="4495639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C70BA1-304B-CD48-BA69-1DE322580162}"/>
              </a:ext>
            </a:extLst>
          </p:cNvPr>
          <p:cNvSpPr/>
          <p:nvPr/>
        </p:nvSpPr>
        <p:spPr>
          <a:xfrm>
            <a:off x="2499179" y="4495639"/>
            <a:ext cx="1798652" cy="11216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A5157-4D83-0444-B21E-A0E8C17933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42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B9CCE25-6E1B-F847-B101-3F0DF1C011A9}"/>
              </a:ext>
            </a:extLst>
          </p:cNvPr>
          <p:cNvSpPr/>
          <p:nvPr/>
        </p:nvSpPr>
        <p:spPr>
          <a:xfrm>
            <a:off x="2426287" y="3116564"/>
            <a:ext cx="1948772" cy="2607805"/>
          </a:xfrm>
          <a:prstGeom prst="roundRect">
            <a:avLst>
              <a:gd name="adj" fmla="val 9727"/>
            </a:avLst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0B214-6B28-AD4B-A56D-7F28519D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tools: big picture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D05B18C-EACF-CE4C-8B93-8A5599956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2099" y="1833019"/>
                <a:ext cx="7093449" cy="4351338"/>
              </a:xfrm>
            </p:spPr>
            <p:txBody>
              <a:bodyPr/>
              <a:lstStyle/>
              <a:p>
                <a:r>
                  <a:rPr lang="en-US" dirty="0"/>
                  <a:t>Suppose I want to assess a hypothesis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b="1" dirty="0"/>
              </a:p>
              <a:p>
                <a:r>
                  <a:rPr lang="en-US" b="1" dirty="0"/>
                  <a:t>Idea:</a:t>
                </a:r>
                <a:r>
                  <a:rPr lang="en-US" dirty="0"/>
                  <a:t> use the Bayes formula to compute a probability for the </a:t>
                </a:r>
                <a:r>
                  <a:rPr lang="en-US" dirty="0">
                    <a:solidFill>
                      <a:srgbClr val="0011FF"/>
                    </a:solidFill>
                  </a:rPr>
                  <a:t>hypothesis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being true. 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D05B18C-EACF-CE4C-8B93-8A5599956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2099" y="1833019"/>
                <a:ext cx="7093449" cy="4351338"/>
              </a:xfrm>
              <a:blipFill>
                <a:blip r:embed="rId3"/>
                <a:stretch>
                  <a:fillRect l="-1610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29F9B4-8AC0-5549-A131-3945AAB7BC87}"/>
                  </a:ext>
                </a:extLst>
              </p:cNvPr>
              <p:cNvSpPr txBox="1"/>
              <p:nvPr/>
            </p:nvSpPr>
            <p:spPr>
              <a:xfrm>
                <a:off x="5711662" y="4641779"/>
                <a:ext cx="3831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servations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29F9B4-8AC0-5549-A131-3945AAB7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662" y="4641779"/>
                <a:ext cx="3831305" cy="553998"/>
              </a:xfrm>
              <a:prstGeom prst="rect">
                <a:avLst/>
              </a:prstGeom>
              <a:blipFill>
                <a:blip r:embed="rId4"/>
                <a:stretch>
                  <a:fillRect l="-231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5CCB7A84-2A8C-034B-8F0F-0F286BCDE92E}"/>
              </a:ext>
            </a:extLst>
          </p:cNvPr>
          <p:cNvSpPr/>
          <p:nvPr/>
        </p:nvSpPr>
        <p:spPr>
          <a:xfrm>
            <a:off x="568027" y="3215530"/>
            <a:ext cx="1798652" cy="112165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EB4FD5-E059-3640-BA49-AC55B1D3E953}"/>
              </a:ext>
            </a:extLst>
          </p:cNvPr>
          <p:cNvSpPr/>
          <p:nvPr/>
        </p:nvSpPr>
        <p:spPr>
          <a:xfrm>
            <a:off x="2499179" y="3215530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FB3296-E924-564F-A09B-090BF6A689DE}"/>
              </a:ext>
            </a:extLst>
          </p:cNvPr>
          <p:cNvSpPr/>
          <p:nvPr/>
        </p:nvSpPr>
        <p:spPr>
          <a:xfrm>
            <a:off x="568027" y="4495639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C70BA1-304B-CD48-BA69-1DE322580162}"/>
              </a:ext>
            </a:extLst>
          </p:cNvPr>
          <p:cNvSpPr/>
          <p:nvPr/>
        </p:nvSpPr>
        <p:spPr>
          <a:xfrm>
            <a:off x="2499179" y="4495639"/>
            <a:ext cx="1798652" cy="11216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A5157-4D83-0444-B21E-A0E8C17933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C28AEFC-3468-D942-89F8-A4480D5E080C}"/>
                  </a:ext>
                </a:extLst>
              </p:cNvPr>
              <p:cNvSpPr/>
              <p:nvPr/>
            </p:nvSpPr>
            <p:spPr>
              <a:xfrm>
                <a:off x="6270021" y="3813961"/>
                <a:ext cx="2714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C28AEFC-3468-D942-89F8-A4480D5E08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021" y="3813961"/>
                <a:ext cx="2714589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331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B9CCE25-6E1B-F847-B101-3F0DF1C011A9}"/>
              </a:ext>
            </a:extLst>
          </p:cNvPr>
          <p:cNvSpPr/>
          <p:nvPr/>
        </p:nvSpPr>
        <p:spPr>
          <a:xfrm>
            <a:off x="2426287" y="3116564"/>
            <a:ext cx="1948772" cy="2607805"/>
          </a:xfrm>
          <a:prstGeom prst="roundRect">
            <a:avLst>
              <a:gd name="adj" fmla="val 9727"/>
            </a:avLst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0B214-6B28-AD4B-A56D-7F28519D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tools: big picture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D05B18C-EACF-CE4C-8B93-8A5599956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2099" y="1833019"/>
                <a:ext cx="7093449" cy="4351338"/>
              </a:xfrm>
            </p:spPr>
            <p:txBody>
              <a:bodyPr/>
              <a:lstStyle/>
              <a:p>
                <a:r>
                  <a:rPr lang="en-US" dirty="0"/>
                  <a:t>Suppose I want to assess a hypothesis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b="1" dirty="0"/>
              </a:p>
              <a:p>
                <a:r>
                  <a:rPr lang="en-US" b="1" dirty="0"/>
                  <a:t>Idea:</a:t>
                </a:r>
                <a:r>
                  <a:rPr lang="en-US" dirty="0"/>
                  <a:t> use the Bayes formula to compute a probability for the </a:t>
                </a:r>
                <a:r>
                  <a:rPr lang="en-US" dirty="0">
                    <a:solidFill>
                      <a:srgbClr val="0011FF"/>
                    </a:solidFill>
                  </a:rPr>
                  <a:t>hypothesis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being true. 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D05B18C-EACF-CE4C-8B93-8A5599956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2099" y="1833019"/>
                <a:ext cx="7093449" cy="4351338"/>
              </a:xfrm>
              <a:blipFill>
                <a:blip r:embed="rId3"/>
                <a:stretch>
                  <a:fillRect l="-1610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29F9B4-8AC0-5549-A131-3945AAB7BC87}"/>
                  </a:ext>
                </a:extLst>
              </p:cNvPr>
              <p:cNvSpPr txBox="1"/>
              <p:nvPr/>
            </p:nvSpPr>
            <p:spPr>
              <a:xfrm>
                <a:off x="5711662" y="4641779"/>
                <a:ext cx="3831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servations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29F9B4-8AC0-5549-A131-3945AAB7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662" y="4641779"/>
                <a:ext cx="3831305" cy="553998"/>
              </a:xfrm>
              <a:prstGeom prst="rect">
                <a:avLst/>
              </a:prstGeom>
              <a:blipFill>
                <a:blip r:embed="rId4"/>
                <a:stretch>
                  <a:fillRect l="-231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1A857F52-3B41-AF41-BA68-CE95AF20DDEB}"/>
              </a:ext>
            </a:extLst>
          </p:cNvPr>
          <p:cNvSpPr/>
          <p:nvPr/>
        </p:nvSpPr>
        <p:spPr>
          <a:xfrm>
            <a:off x="2683836" y="2227496"/>
            <a:ext cx="1429335" cy="816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Bayesian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CB7A84-2A8C-034B-8F0F-0F286BCDE92E}"/>
              </a:ext>
            </a:extLst>
          </p:cNvPr>
          <p:cNvSpPr/>
          <p:nvPr/>
        </p:nvSpPr>
        <p:spPr>
          <a:xfrm>
            <a:off x="568027" y="3215530"/>
            <a:ext cx="1798652" cy="112165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EB4FD5-E059-3640-BA49-AC55B1D3E953}"/>
              </a:ext>
            </a:extLst>
          </p:cNvPr>
          <p:cNvSpPr/>
          <p:nvPr/>
        </p:nvSpPr>
        <p:spPr>
          <a:xfrm>
            <a:off x="2499179" y="3215530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FB3296-E924-564F-A09B-090BF6A689DE}"/>
              </a:ext>
            </a:extLst>
          </p:cNvPr>
          <p:cNvSpPr/>
          <p:nvPr/>
        </p:nvSpPr>
        <p:spPr>
          <a:xfrm>
            <a:off x="568027" y="4495639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C70BA1-304B-CD48-BA69-1DE322580162}"/>
              </a:ext>
            </a:extLst>
          </p:cNvPr>
          <p:cNvSpPr/>
          <p:nvPr/>
        </p:nvSpPr>
        <p:spPr>
          <a:xfrm>
            <a:off x="2499179" y="4495639"/>
            <a:ext cx="1798652" cy="11216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A5157-4D83-0444-B21E-A0E8C17933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C28AEFC-3468-D942-89F8-A4480D5E080C}"/>
                  </a:ext>
                </a:extLst>
              </p:cNvPr>
              <p:cNvSpPr/>
              <p:nvPr/>
            </p:nvSpPr>
            <p:spPr>
              <a:xfrm>
                <a:off x="6270021" y="3813961"/>
                <a:ext cx="2714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C28AEFC-3468-D942-89F8-A4480D5E08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021" y="3813961"/>
                <a:ext cx="2714589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050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B9CCE25-6E1B-F847-B101-3F0DF1C011A9}"/>
              </a:ext>
            </a:extLst>
          </p:cNvPr>
          <p:cNvSpPr/>
          <p:nvPr/>
        </p:nvSpPr>
        <p:spPr>
          <a:xfrm>
            <a:off x="2426287" y="3116564"/>
            <a:ext cx="1948772" cy="2607805"/>
          </a:xfrm>
          <a:prstGeom prst="roundRect">
            <a:avLst>
              <a:gd name="adj" fmla="val 9727"/>
            </a:avLst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0B214-6B28-AD4B-A56D-7F28519D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tools: big picture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D05B18C-EACF-CE4C-8B93-8A5599956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42099" y="1833019"/>
                <a:ext cx="7093449" cy="4351338"/>
              </a:xfrm>
            </p:spPr>
            <p:txBody>
              <a:bodyPr/>
              <a:lstStyle/>
              <a:p>
                <a:r>
                  <a:rPr lang="en-US" dirty="0"/>
                  <a:t>Suppose I want to assess a hypothesis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b="1" dirty="0"/>
              </a:p>
              <a:p>
                <a:r>
                  <a:rPr lang="en-US" b="1" dirty="0"/>
                  <a:t>Idea:</a:t>
                </a:r>
                <a:r>
                  <a:rPr lang="en-US" dirty="0"/>
                  <a:t> use the Bayes formula to compute a probability for the </a:t>
                </a:r>
                <a:r>
                  <a:rPr lang="en-US" dirty="0">
                    <a:solidFill>
                      <a:srgbClr val="0011FF"/>
                    </a:solidFill>
                  </a:rPr>
                  <a:t>hypothesis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being true. 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5D05B18C-EACF-CE4C-8B93-8A5599956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2099" y="1833019"/>
                <a:ext cx="7093449" cy="4351338"/>
              </a:xfrm>
              <a:blipFill>
                <a:blip r:embed="rId3"/>
                <a:stretch>
                  <a:fillRect l="-1610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29F9B4-8AC0-5549-A131-3945AAB7BC87}"/>
                  </a:ext>
                </a:extLst>
              </p:cNvPr>
              <p:cNvSpPr txBox="1"/>
              <p:nvPr/>
            </p:nvSpPr>
            <p:spPr>
              <a:xfrm>
                <a:off x="5711662" y="4641779"/>
                <a:ext cx="3831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servations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29F9B4-8AC0-5549-A131-3945AAB7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662" y="4641779"/>
                <a:ext cx="3831305" cy="553998"/>
              </a:xfrm>
              <a:prstGeom prst="rect">
                <a:avLst/>
              </a:prstGeom>
              <a:blipFill>
                <a:blip r:embed="rId4"/>
                <a:stretch>
                  <a:fillRect l="-231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3441FA78-8029-0D41-BB57-CB0F4D8221A9}"/>
              </a:ext>
            </a:extLst>
          </p:cNvPr>
          <p:cNvSpPr/>
          <p:nvPr/>
        </p:nvSpPr>
        <p:spPr>
          <a:xfrm>
            <a:off x="752684" y="2227496"/>
            <a:ext cx="1429335" cy="816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Frequentist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857F52-3B41-AF41-BA68-CE95AF20DDEB}"/>
              </a:ext>
            </a:extLst>
          </p:cNvPr>
          <p:cNvSpPr/>
          <p:nvPr/>
        </p:nvSpPr>
        <p:spPr>
          <a:xfrm>
            <a:off x="2683836" y="2227496"/>
            <a:ext cx="1429335" cy="816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Bayesian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CB7A84-2A8C-034B-8F0F-0F286BCDE92E}"/>
              </a:ext>
            </a:extLst>
          </p:cNvPr>
          <p:cNvSpPr/>
          <p:nvPr/>
        </p:nvSpPr>
        <p:spPr>
          <a:xfrm>
            <a:off x="568027" y="3215530"/>
            <a:ext cx="1798652" cy="112165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EB4FD5-E059-3640-BA49-AC55B1D3E953}"/>
              </a:ext>
            </a:extLst>
          </p:cNvPr>
          <p:cNvSpPr/>
          <p:nvPr/>
        </p:nvSpPr>
        <p:spPr>
          <a:xfrm>
            <a:off x="2499179" y="3215530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FB3296-E924-564F-A09B-090BF6A689DE}"/>
              </a:ext>
            </a:extLst>
          </p:cNvPr>
          <p:cNvSpPr/>
          <p:nvPr/>
        </p:nvSpPr>
        <p:spPr>
          <a:xfrm>
            <a:off x="568027" y="4495639"/>
            <a:ext cx="1798652" cy="11216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C70BA1-304B-CD48-BA69-1DE322580162}"/>
              </a:ext>
            </a:extLst>
          </p:cNvPr>
          <p:cNvSpPr/>
          <p:nvPr/>
        </p:nvSpPr>
        <p:spPr>
          <a:xfrm>
            <a:off x="2499179" y="4495639"/>
            <a:ext cx="1798652" cy="11216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A5157-4D83-0444-B21E-A0E8C17933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C28AEFC-3468-D942-89F8-A4480D5E080C}"/>
                  </a:ext>
                </a:extLst>
              </p:cNvPr>
              <p:cNvSpPr/>
              <p:nvPr/>
            </p:nvSpPr>
            <p:spPr>
              <a:xfrm>
                <a:off x="6270021" y="3813961"/>
                <a:ext cx="2714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800" b="1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11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C28AEFC-3468-D942-89F8-A4480D5E08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021" y="3813961"/>
                <a:ext cx="2714589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297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10F8-9FA4-1040-B5A2-21BC3DCE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4991-6CC0-B345-AC1F-48AE72494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485" y="16155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Q: </a:t>
            </a:r>
            <a:r>
              <a:rPr lang="en-US" dirty="0"/>
              <a:t>What is this work about? </a:t>
            </a:r>
          </a:p>
          <a:p>
            <a:pPr marL="0" indent="0">
              <a:buNone/>
            </a:pPr>
            <a:br>
              <a:rPr lang="en-US" b="1" dirty="0">
                <a:solidFill>
                  <a:srgbClr val="00B050"/>
                </a:solidFill>
              </a:rPr>
            </a:b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Q: </a:t>
            </a:r>
            <a:r>
              <a:rPr lang="en-US" dirty="0"/>
              <a:t>What do you mean by “hypothesis”?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Q: </a:t>
            </a:r>
            <a:r>
              <a:rPr lang="en-US" dirty="0"/>
              <a:t>Why should I care about hypothesis assessment?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16BBB5-DFB3-CA46-AB69-7434DAFA550E}"/>
              </a:ext>
            </a:extLst>
          </p:cNvPr>
          <p:cNvSpPr/>
          <p:nvPr/>
        </p:nvSpPr>
        <p:spPr>
          <a:xfrm>
            <a:off x="1610500" y="2028887"/>
            <a:ext cx="8970999" cy="544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i="1" dirty="0"/>
              <a:t>Different hypothesis assessment algorithms and their comparison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0F12E7-1475-A643-AA2E-AD94611993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58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B80CC8-50D1-D64A-B110-BDBD6F93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4B160A1-CBC2-B643-BFC8-1FC9685C881E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58948" y="1547214"/>
          <a:ext cx="7448153" cy="3521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C83A196-DEC8-994A-A4C0-411D114B6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9592" y="2226254"/>
            <a:ext cx="3648857" cy="2842054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35F3F51-9E02-E244-A6DA-5653F5237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C88E-866D-894C-A5F4-69E219FEB641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82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B80CC8-50D1-D64A-B110-BDBD6F93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4B160A1-CBC2-B643-BFC8-1FC9685C881E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658948" y="1547214"/>
          <a:ext cx="7448153" cy="3521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ight Arrow 5">
            <a:extLst>
              <a:ext uri="{FF2B5EF4-FFF2-40B4-BE49-F238E27FC236}">
                <a16:creationId xmlns:a16="http://schemas.microsoft.com/office/drawing/2014/main" id="{1F178CB2-DCDC-CC4A-90EC-A0EFDC649E7F}"/>
              </a:ext>
            </a:extLst>
          </p:cNvPr>
          <p:cNvSpPr/>
          <p:nvPr/>
        </p:nvSpPr>
        <p:spPr>
          <a:xfrm>
            <a:off x="473597" y="1948461"/>
            <a:ext cx="729205" cy="555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83A196-DEC8-994A-A4C0-411D114B6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9592" y="2226254"/>
            <a:ext cx="3648857" cy="2842054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35F3F51-9E02-E244-A6DA-5653F5237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C88E-866D-894C-A5F4-69E219FEB641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36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A892AC-185D-C74C-8EFE-6C59F4FBA158}"/>
              </a:ext>
            </a:extLst>
          </p:cNvPr>
          <p:cNvGrpSpPr/>
          <p:nvPr/>
        </p:nvGrpSpPr>
        <p:grpSpPr>
          <a:xfrm>
            <a:off x="7396061" y="3677919"/>
            <a:ext cx="3729804" cy="2401760"/>
            <a:chOff x="4485325" y="2971507"/>
            <a:chExt cx="5012882" cy="274789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7E871D-AC3F-6145-AFF6-AD12BF3F2FFC}"/>
                </a:ext>
              </a:extLst>
            </p:cNvPr>
            <p:cNvSpPr/>
            <p:nvPr/>
          </p:nvSpPr>
          <p:spPr>
            <a:xfrm>
              <a:off x="4485325" y="2971507"/>
              <a:ext cx="2417401" cy="1283299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p-value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0F6D23-A2A5-C74C-A3A7-670137474DFD}"/>
                </a:ext>
              </a:extLst>
            </p:cNvPr>
            <p:cNvSpPr/>
            <p:nvPr/>
          </p:nvSpPr>
          <p:spPr>
            <a:xfrm>
              <a:off x="7080806" y="2971507"/>
              <a:ext cx="2417401" cy="12832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Bayes Factor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A4D574-34C5-CE49-8951-9E6CFC13BF2E}"/>
                </a:ext>
              </a:extLst>
            </p:cNvPr>
            <p:cNvSpPr/>
            <p:nvPr/>
          </p:nvSpPr>
          <p:spPr>
            <a:xfrm>
              <a:off x="4485325" y="4436100"/>
              <a:ext cx="2417401" cy="12832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Confidence Interval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661CC3-943A-4D43-B2A7-C56D9661488A}"/>
                </a:ext>
              </a:extLst>
            </p:cNvPr>
            <p:cNvSpPr/>
            <p:nvPr/>
          </p:nvSpPr>
          <p:spPr>
            <a:xfrm>
              <a:off x="7080806" y="4436100"/>
              <a:ext cx="2417401" cy="1283299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Posterior Intervals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146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904655" y="2674846"/>
            <a:ext cx="672220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9E414CA-2DA8-FB4F-8FB9-A4CAD03917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33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A892AC-185D-C74C-8EFE-6C59F4FBA158}"/>
              </a:ext>
            </a:extLst>
          </p:cNvPr>
          <p:cNvGrpSpPr/>
          <p:nvPr/>
        </p:nvGrpSpPr>
        <p:grpSpPr>
          <a:xfrm>
            <a:off x="7396061" y="3677919"/>
            <a:ext cx="3729804" cy="2401760"/>
            <a:chOff x="4485325" y="2971507"/>
            <a:chExt cx="5012882" cy="274789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7E871D-AC3F-6145-AFF6-AD12BF3F2FFC}"/>
                </a:ext>
              </a:extLst>
            </p:cNvPr>
            <p:cNvSpPr/>
            <p:nvPr/>
          </p:nvSpPr>
          <p:spPr>
            <a:xfrm>
              <a:off x="4485325" y="2971507"/>
              <a:ext cx="2417401" cy="1283299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p-value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0F6D23-A2A5-C74C-A3A7-670137474DFD}"/>
                </a:ext>
              </a:extLst>
            </p:cNvPr>
            <p:cNvSpPr/>
            <p:nvPr/>
          </p:nvSpPr>
          <p:spPr>
            <a:xfrm>
              <a:off x="7080806" y="2971507"/>
              <a:ext cx="2417401" cy="12832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Bayes Factor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A4D574-34C5-CE49-8951-9E6CFC13BF2E}"/>
                </a:ext>
              </a:extLst>
            </p:cNvPr>
            <p:cNvSpPr/>
            <p:nvPr/>
          </p:nvSpPr>
          <p:spPr>
            <a:xfrm>
              <a:off x="4485325" y="4436100"/>
              <a:ext cx="2417401" cy="12832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Confidence Interval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661CC3-943A-4D43-B2A7-C56D9661488A}"/>
                </a:ext>
              </a:extLst>
            </p:cNvPr>
            <p:cNvSpPr/>
            <p:nvPr/>
          </p:nvSpPr>
          <p:spPr>
            <a:xfrm>
              <a:off x="7080806" y="4436100"/>
              <a:ext cx="2417401" cy="1283299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Posterior Intervals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146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6933339" y="3348377"/>
            <a:ext cx="660443" cy="524749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67" b="1" dirty="0">
                <a:solidFill>
                  <a:srgbClr val="0010FB"/>
                </a:solidFill>
              </a:rPr>
              <a:t>73</a:t>
            </a:r>
            <a:endParaRPr lang="en-US" sz="2133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904655" y="2674846"/>
            <a:ext cx="672220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9E414CA-2DA8-FB4F-8FB9-A4CAD03917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022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A892AC-185D-C74C-8EFE-6C59F4FBA158}"/>
              </a:ext>
            </a:extLst>
          </p:cNvPr>
          <p:cNvGrpSpPr/>
          <p:nvPr/>
        </p:nvGrpSpPr>
        <p:grpSpPr>
          <a:xfrm>
            <a:off x="7396061" y="3677919"/>
            <a:ext cx="3729804" cy="2401760"/>
            <a:chOff x="4485325" y="2971507"/>
            <a:chExt cx="5012882" cy="274789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7E871D-AC3F-6145-AFF6-AD12BF3F2FFC}"/>
                </a:ext>
              </a:extLst>
            </p:cNvPr>
            <p:cNvSpPr/>
            <p:nvPr/>
          </p:nvSpPr>
          <p:spPr>
            <a:xfrm>
              <a:off x="4485325" y="2971507"/>
              <a:ext cx="2417401" cy="1283299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p-value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0F6D23-A2A5-C74C-A3A7-670137474DFD}"/>
                </a:ext>
              </a:extLst>
            </p:cNvPr>
            <p:cNvSpPr/>
            <p:nvPr/>
          </p:nvSpPr>
          <p:spPr>
            <a:xfrm>
              <a:off x="7080806" y="2971507"/>
              <a:ext cx="2417401" cy="12832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Bayes Factor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A4D574-34C5-CE49-8951-9E6CFC13BF2E}"/>
                </a:ext>
              </a:extLst>
            </p:cNvPr>
            <p:cNvSpPr/>
            <p:nvPr/>
          </p:nvSpPr>
          <p:spPr>
            <a:xfrm>
              <a:off x="4485325" y="4436100"/>
              <a:ext cx="2417401" cy="12832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Confidence Interval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661CC3-943A-4D43-B2A7-C56D9661488A}"/>
                </a:ext>
              </a:extLst>
            </p:cNvPr>
            <p:cNvSpPr/>
            <p:nvPr/>
          </p:nvSpPr>
          <p:spPr>
            <a:xfrm>
              <a:off x="7080806" y="4436100"/>
              <a:ext cx="2417401" cy="1283299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Posterior Intervals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146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6933339" y="3348377"/>
            <a:ext cx="660443" cy="524749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67" b="1" dirty="0">
                <a:solidFill>
                  <a:srgbClr val="0010FB"/>
                </a:solidFill>
              </a:rPr>
              <a:t>73</a:t>
            </a:r>
            <a:endParaRPr lang="en-US" sz="2133" b="1" dirty="0">
              <a:solidFill>
                <a:srgbClr val="0010FB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75D42A-70D7-7E41-8397-C31B18DE25F6}"/>
              </a:ext>
            </a:extLst>
          </p:cNvPr>
          <p:cNvSpPr/>
          <p:nvPr/>
        </p:nvSpPr>
        <p:spPr>
          <a:xfrm>
            <a:off x="6999590" y="5861424"/>
            <a:ext cx="660443" cy="524749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67" b="1" dirty="0">
                <a:solidFill>
                  <a:srgbClr val="0010FB"/>
                </a:solidFill>
              </a:rPr>
              <a:t>6</a:t>
            </a:r>
            <a:endParaRPr lang="en-US" sz="2133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904655" y="2674846"/>
            <a:ext cx="672220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9E414CA-2DA8-FB4F-8FB9-A4CAD03917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73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A892AC-185D-C74C-8EFE-6C59F4FBA158}"/>
              </a:ext>
            </a:extLst>
          </p:cNvPr>
          <p:cNvGrpSpPr/>
          <p:nvPr/>
        </p:nvGrpSpPr>
        <p:grpSpPr>
          <a:xfrm>
            <a:off x="7396061" y="3677919"/>
            <a:ext cx="3729804" cy="2401760"/>
            <a:chOff x="4485325" y="2971507"/>
            <a:chExt cx="5012882" cy="274789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7E871D-AC3F-6145-AFF6-AD12BF3F2FFC}"/>
                </a:ext>
              </a:extLst>
            </p:cNvPr>
            <p:cNvSpPr/>
            <p:nvPr/>
          </p:nvSpPr>
          <p:spPr>
            <a:xfrm>
              <a:off x="4485325" y="2971507"/>
              <a:ext cx="2417401" cy="1283299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p-value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0F6D23-A2A5-C74C-A3A7-670137474DFD}"/>
                </a:ext>
              </a:extLst>
            </p:cNvPr>
            <p:cNvSpPr/>
            <p:nvPr/>
          </p:nvSpPr>
          <p:spPr>
            <a:xfrm>
              <a:off x="7080806" y="2971507"/>
              <a:ext cx="2417401" cy="12832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Bayes Factor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A4D574-34C5-CE49-8951-9E6CFC13BF2E}"/>
                </a:ext>
              </a:extLst>
            </p:cNvPr>
            <p:cNvSpPr/>
            <p:nvPr/>
          </p:nvSpPr>
          <p:spPr>
            <a:xfrm>
              <a:off x="4485325" y="4436100"/>
              <a:ext cx="2417401" cy="12832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Confidence Interval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661CC3-943A-4D43-B2A7-C56D9661488A}"/>
                </a:ext>
              </a:extLst>
            </p:cNvPr>
            <p:cNvSpPr/>
            <p:nvPr/>
          </p:nvSpPr>
          <p:spPr>
            <a:xfrm>
              <a:off x="7080806" y="4436100"/>
              <a:ext cx="2417401" cy="1283299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Posterior Intervals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146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6933339" y="3348377"/>
            <a:ext cx="660443" cy="524749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67" b="1" dirty="0">
                <a:solidFill>
                  <a:srgbClr val="0010FB"/>
                </a:solidFill>
              </a:rPr>
              <a:t>73</a:t>
            </a:r>
            <a:endParaRPr lang="en-US" sz="2133" b="1" dirty="0">
              <a:solidFill>
                <a:srgbClr val="0010FB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75D42A-70D7-7E41-8397-C31B18DE25F6}"/>
              </a:ext>
            </a:extLst>
          </p:cNvPr>
          <p:cNvSpPr/>
          <p:nvPr/>
        </p:nvSpPr>
        <p:spPr>
          <a:xfrm>
            <a:off x="6999590" y="5861424"/>
            <a:ext cx="660443" cy="524749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67" b="1" dirty="0">
                <a:solidFill>
                  <a:srgbClr val="0010FB"/>
                </a:solidFill>
              </a:rPr>
              <a:t>6</a:t>
            </a:r>
            <a:endParaRPr lang="en-US" sz="2133" b="1" dirty="0">
              <a:solidFill>
                <a:srgbClr val="0010FB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BEBBB77-5334-6340-8A2A-778FFF44BF52}"/>
              </a:ext>
            </a:extLst>
          </p:cNvPr>
          <p:cNvSpPr/>
          <p:nvPr/>
        </p:nvSpPr>
        <p:spPr>
          <a:xfrm>
            <a:off x="10873922" y="3326747"/>
            <a:ext cx="660443" cy="524749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67" b="1" dirty="0">
                <a:solidFill>
                  <a:srgbClr val="0010FB"/>
                </a:solidFill>
              </a:rPr>
              <a:t>0</a:t>
            </a:r>
            <a:endParaRPr lang="en-US" sz="2133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904655" y="2674846"/>
            <a:ext cx="672220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9E414CA-2DA8-FB4F-8FB9-A4CAD03917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4837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A892AC-185D-C74C-8EFE-6C59F4FBA158}"/>
              </a:ext>
            </a:extLst>
          </p:cNvPr>
          <p:cNvGrpSpPr/>
          <p:nvPr/>
        </p:nvGrpSpPr>
        <p:grpSpPr>
          <a:xfrm>
            <a:off x="7396061" y="3677919"/>
            <a:ext cx="3729804" cy="2401760"/>
            <a:chOff x="4485325" y="2971507"/>
            <a:chExt cx="5012882" cy="274789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7E871D-AC3F-6145-AFF6-AD12BF3F2FFC}"/>
                </a:ext>
              </a:extLst>
            </p:cNvPr>
            <p:cNvSpPr/>
            <p:nvPr/>
          </p:nvSpPr>
          <p:spPr>
            <a:xfrm>
              <a:off x="4485325" y="2971507"/>
              <a:ext cx="2417401" cy="1283299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p-value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0F6D23-A2A5-C74C-A3A7-670137474DFD}"/>
                </a:ext>
              </a:extLst>
            </p:cNvPr>
            <p:cNvSpPr/>
            <p:nvPr/>
          </p:nvSpPr>
          <p:spPr>
            <a:xfrm>
              <a:off x="7080806" y="2971507"/>
              <a:ext cx="2417401" cy="12832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Bayes Factor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A4D574-34C5-CE49-8951-9E6CFC13BF2E}"/>
                </a:ext>
              </a:extLst>
            </p:cNvPr>
            <p:cNvSpPr/>
            <p:nvPr/>
          </p:nvSpPr>
          <p:spPr>
            <a:xfrm>
              <a:off x="4485325" y="4436100"/>
              <a:ext cx="2417401" cy="12832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Confidence Interval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661CC3-943A-4D43-B2A7-C56D9661488A}"/>
                </a:ext>
              </a:extLst>
            </p:cNvPr>
            <p:cNvSpPr/>
            <p:nvPr/>
          </p:nvSpPr>
          <p:spPr>
            <a:xfrm>
              <a:off x="7080806" y="4436100"/>
              <a:ext cx="2417401" cy="1283299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Posterior Intervals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146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6933339" y="3348377"/>
            <a:ext cx="660443" cy="524749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67" b="1" dirty="0">
                <a:solidFill>
                  <a:srgbClr val="0010FB"/>
                </a:solidFill>
              </a:rPr>
              <a:t>73</a:t>
            </a:r>
            <a:endParaRPr lang="en-US" sz="2133" b="1" dirty="0">
              <a:solidFill>
                <a:srgbClr val="0010FB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75D42A-70D7-7E41-8397-C31B18DE25F6}"/>
              </a:ext>
            </a:extLst>
          </p:cNvPr>
          <p:cNvSpPr/>
          <p:nvPr/>
        </p:nvSpPr>
        <p:spPr>
          <a:xfrm>
            <a:off x="6999590" y="5861424"/>
            <a:ext cx="660443" cy="524749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67" b="1" dirty="0">
                <a:solidFill>
                  <a:srgbClr val="0010FB"/>
                </a:solidFill>
              </a:rPr>
              <a:t>6</a:t>
            </a:r>
            <a:endParaRPr lang="en-US" sz="2133" b="1" dirty="0">
              <a:solidFill>
                <a:srgbClr val="0010FB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BEBBB77-5334-6340-8A2A-778FFF44BF52}"/>
              </a:ext>
            </a:extLst>
          </p:cNvPr>
          <p:cNvSpPr/>
          <p:nvPr/>
        </p:nvSpPr>
        <p:spPr>
          <a:xfrm>
            <a:off x="10873922" y="3326747"/>
            <a:ext cx="660443" cy="524749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67" b="1" dirty="0">
                <a:solidFill>
                  <a:srgbClr val="0010FB"/>
                </a:solidFill>
              </a:rPr>
              <a:t>0</a:t>
            </a:r>
            <a:endParaRPr lang="en-US" sz="2133" b="1" dirty="0">
              <a:solidFill>
                <a:srgbClr val="0010FB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DA7D14-0FD4-364F-A64D-679627075484}"/>
              </a:ext>
            </a:extLst>
          </p:cNvPr>
          <p:cNvSpPr/>
          <p:nvPr/>
        </p:nvSpPr>
        <p:spPr>
          <a:xfrm>
            <a:off x="10891877" y="5814805"/>
            <a:ext cx="660443" cy="524749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67" b="1" dirty="0">
                <a:solidFill>
                  <a:srgbClr val="0010FB"/>
                </a:solidFill>
              </a:rPr>
              <a:t>0</a:t>
            </a:r>
            <a:endParaRPr lang="en-US" sz="2133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904655" y="2674846"/>
            <a:ext cx="672220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9E414CA-2DA8-FB4F-8FB9-A4CAD03917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869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A892AC-185D-C74C-8EFE-6C59F4FBA158}"/>
              </a:ext>
            </a:extLst>
          </p:cNvPr>
          <p:cNvGrpSpPr/>
          <p:nvPr/>
        </p:nvGrpSpPr>
        <p:grpSpPr>
          <a:xfrm>
            <a:off x="7396061" y="3677919"/>
            <a:ext cx="3729804" cy="2401760"/>
            <a:chOff x="4485325" y="2971507"/>
            <a:chExt cx="5012882" cy="274789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7E871D-AC3F-6145-AFF6-AD12BF3F2FFC}"/>
                </a:ext>
              </a:extLst>
            </p:cNvPr>
            <p:cNvSpPr/>
            <p:nvPr/>
          </p:nvSpPr>
          <p:spPr>
            <a:xfrm>
              <a:off x="4485325" y="2971507"/>
              <a:ext cx="2417401" cy="1283299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p-value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0F6D23-A2A5-C74C-A3A7-670137474DFD}"/>
                </a:ext>
              </a:extLst>
            </p:cNvPr>
            <p:cNvSpPr/>
            <p:nvPr/>
          </p:nvSpPr>
          <p:spPr>
            <a:xfrm>
              <a:off x="7080806" y="2971507"/>
              <a:ext cx="2417401" cy="12832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Bayes Factor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A4D574-34C5-CE49-8951-9E6CFC13BF2E}"/>
                </a:ext>
              </a:extLst>
            </p:cNvPr>
            <p:cNvSpPr/>
            <p:nvPr/>
          </p:nvSpPr>
          <p:spPr>
            <a:xfrm>
              <a:off x="4485325" y="4436100"/>
              <a:ext cx="2417401" cy="12832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Confidence Interval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661CC3-943A-4D43-B2A7-C56D9661488A}"/>
                </a:ext>
              </a:extLst>
            </p:cNvPr>
            <p:cNvSpPr/>
            <p:nvPr/>
          </p:nvSpPr>
          <p:spPr>
            <a:xfrm>
              <a:off x="7080806" y="4436100"/>
              <a:ext cx="2417401" cy="1283299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Posterior Intervals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146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6933339" y="3348377"/>
            <a:ext cx="660443" cy="524749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67" b="1" dirty="0">
                <a:solidFill>
                  <a:srgbClr val="0010FB"/>
                </a:solidFill>
              </a:rPr>
              <a:t>73</a:t>
            </a:r>
            <a:endParaRPr lang="en-US" sz="2133" b="1" dirty="0">
              <a:solidFill>
                <a:srgbClr val="0010FB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75D42A-70D7-7E41-8397-C31B18DE25F6}"/>
              </a:ext>
            </a:extLst>
          </p:cNvPr>
          <p:cNvSpPr/>
          <p:nvPr/>
        </p:nvSpPr>
        <p:spPr>
          <a:xfrm>
            <a:off x="6999590" y="5861424"/>
            <a:ext cx="660443" cy="524749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67" b="1" dirty="0">
                <a:solidFill>
                  <a:srgbClr val="0010FB"/>
                </a:solidFill>
              </a:rPr>
              <a:t>6</a:t>
            </a:r>
            <a:endParaRPr lang="en-US" sz="2133" b="1" dirty="0">
              <a:solidFill>
                <a:srgbClr val="0010FB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BEBBB77-5334-6340-8A2A-778FFF44BF52}"/>
              </a:ext>
            </a:extLst>
          </p:cNvPr>
          <p:cNvSpPr/>
          <p:nvPr/>
        </p:nvSpPr>
        <p:spPr>
          <a:xfrm>
            <a:off x="10873922" y="3326747"/>
            <a:ext cx="660443" cy="524749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67" b="1" dirty="0">
                <a:solidFill>
                  <a:srgbClr val="0010FB"/>
                </a:solidFill>
              </a:rPr>
              <a:t>0</a:t>
            </a:r>
            <a:endParaRPr lang="en-US" sz="2133" b="1" dirty="0">
              <a:solidFill>
                <a:srgbClr val="0010FB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DA7D14-0FD4-364F-A64D-679627075484}"/>
              </a:ext>
            </a:extLst>
          </p:cNvPr>
          <p:cNvSpPr/>
          <p:nvPr/>
        </p:nvSpPr>
        <p:spPr>
          <a:xfrm>
            <a:off x="10891877" y="5814805"/>
            <a:ext cx="660443" cy="524749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67" b="1" dirty="0">
                <a:solidFill>
                  <a:srgbClr val="0010FB"/>
                </a:solidFill>
              </a:rPr>
              <a:t>0</a:t>
            </a:r>
            <a:endParaRPr lang="en-US" sz="2133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904655" y="2674846"/>
            <a:ext cx="672220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7F941F-351C-E242-A6D9-7C898E76AECC}"/>
              </a:ext>
            </a:extLst>
          </p:cNvPr>
          <p:cNvSpPr/>
          <p:nvPr/>
        </p:nvSpPr>
        <p:spPr>
          <a:xfrm>
            <a:off x="704839" y="367913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Many papers (~360) did </a:t>
            </a:r>
            <a:r>
              <a:rPr lang="en-US" sz="2400" b="1" dirty="0"/>
              <a:t>not</a:t>
            </a:r>
            <a:r>
              <a:rPr lang="en-US" sz="2400" dirty="0"/>
              <a:t> include any hypothesis assessment.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p-value based tests are the </a:t>
            </a:r>
            <a:r>
              <a:rPr lang="en-US" sz="2400" b="1" dirty="0"/>
              <a:t>dominant</a:t>
            </a:r>
            <a:r>
              <a:rPr lang="en-US" sz="2400" dirty="0"/>
              <a:t> choice among NLP practitioners.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9E414CA-2DA8-FB4F-8FB9-A4CAD03917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765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A892AC-185D-C74C-8EFE-6C59F4FBA158}"/>
              </a:ext>
            </a:extLst>
          </p:cNvPr>
          <p:cNvGrpSpPr/>
          <p:nvPr/>
        </p:nvGrpSpPr>
        <p:grpSpPr>
          <a:xfrm>
            <a:off x="7396061" y="3677919"/>
            <a:ext cx="3729804" cy="2401760"/>
            <a:chOff x="4485325" y="2971507"/>
            <a:chExt cx="5012882" cy="274789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7E871D-AC3F-6145-AFF6-AD12BF3F2FFC}"/>
                </a:ext>
              </a:extLst>
            </p:cNvPr>
            <p:cNvSpPr/>
            <p:nvPr/>
          </p:nvSpPr>
          <p:spPr>
            <a:xfrm>
              <a:off x="4485325" y="2971507"/>
              <a:ext cx="2417401" cy="1283299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p-value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0F6D23-A2A5-C74C-A3A7-670137474DFD}"/>
                </a:ext>
              </a:extLst>
            </p:cNvPr>
            <p:cNvSpPr/>
            <p:nvPr/>
          </p:nvSpPr>
          <p:spPr>
            <a:xfrm>
              <a:off x="7080806" y="2971507"/>
              <a:ext cx="2417401" cy="12832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Bayes Factor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A4D574-34C5-CE49-8951-9E6CFC13BF2E}"/>
                </a:ext>
              </a:extLst>
            </p:cNvPr>
            <p:cNvSpPr/>
            <p:nvPr/>
          </p:nvSpPr>
          <p:spPr>
            <a:xfrm>
              <a:off x="4485325" y="4436100"/>
              <a:ext cx="2417401" cy="12832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Confidence Interval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661CC3-943A-4D43-B2A7-C56D9661488A}"/>
                </a:ext>
              </a:extLst>
            </p:cNvPr>
            <p:cNvSpPr/>
            <p:nvPr/>
          </p:nvSpPr>
          <p:spPr>
            <a:xfrm>
              <a:off x="7080806" y="4436100"/>
              <a:ext cx="2417401" cy="1283299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Posterior Intervals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146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6933339" y="3348377"/>
            <a:ext cx="660443" cy="524749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67" b="1" dirty="0">
                <a:solidFill>
                  <a:srgbClr val="0010FB"/>
                </a:solidFill>
              </a:rPr>
              <a:t>73</a:t>
            </a:r>
            <a:endParaRPr lang="en-US" sz="2133" b="1" dirty="0">
              <a:solidFill>
                <a:srgbClr val="0010FB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75D42A-70D7-7E41-8397-C31B18DE25F6}"/>
              </a:ext>
            </a:extLst>
          </p:cNvPr>
          <p:cNvSpPr/>
          <p:nvPr/>
        </p:nvSpPr>
        <p:spPr>
          <a:xfrm>
            <a:off x="6999590" y="5861424"/>
            <a:ext cx="660443" cy="524749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67" b="1" dirty="0">
                <a:solidFill>
                  <a:srgbClr val="0010FB"/>
                </a:solidFill>
              </a:rPr>
              <a:t>6</a:t>
            </a:r>
            <a:endParaRPr lang="en-US" sz="2133" b="1" dirty="0">
              <a:solidFill>
                <a:srgbClr val="0010FB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BEBBB77-5334-6340-8A2A-778FFF44BF52}"/>
              </a:ext>
            </a:extLst>
          </p:cNvPr>
          <p:cNvSpPr/>
          <p:nvPr/>
        </p:nvSpPr>
        <p:spPr>
          <a:xfrm>
            <a:off x="10873922" y="3326747"/>
            <a:ext cx="660443" cy="524749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67" b="1" dirty="0">
                <a:solidFill>
                  <a:srgbClr val="0010FB"/>
                </a:solidFill>
              </a:rPr>
              <a:t>0</a:t>
            </a:r>
            <a:endParaRPr lang="en-US" sz="2133" b="1" dirty="0">
              <a:solidFill>
                <a:srgbClr val="0010FB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DA7D14-0FD4-364F-A64D-679627075484}"/>
              </a:ext>
            </a:extLst>
          </p:cNvPr>
          <p:cNvSpPr/>
          <p:nvPr/>
        </p:nvSpPr>
        <p:spPr>
          <a:xfrm>
            <a:off x="10891877" y="5814805"/>
            <a:ext cx="660443" cy="524749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67" b="1" dirty="0">
                <a:solidFill>
                  <a:srgbClr val="0010FB"/>
                </a:solidFill>
              </a:rPr>
              <a:t>0</a:t>
            </a:r>
            <a:endParaRPr lang="en-US" sz="2133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904655" y="2674846"/>
            <a:ext cx="672220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7F941F-351C-E242-A6D9-7C898E76AECC}"/>
              </a:ext>
            </a:extLst>
          </p:cNvPr>
          <p:cNvSpPr/>
          <p:nvPr/>
        </p:nvSpPr>
        <p:spPr>
          <a:xfrm>
            <a:off x="704839" y="367913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Many papers (~360) did </a:t>
            </a:r>
            <a:r>
              <a:rPr lang="en-US" sz="2400" b="1" dirty="0"/>
              <a:t>not</a:t>
            </a:r>
            <a:r>
              <a:rPr lang="en-US" sz="2400" dirty="0"/>
              <a:t> include any hypothesis assessment.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p-value based tests are the </a:t>
            </a:r>
            <a:r>
              <a:rPr lang="en-US" sz="2400" b="1" dirty="0"/>
              <a:t>dominant</a:t>
            </a:r>
            <a:r>
              <a:rPr lang="en-US" sz="2400" dirty="0"/>
              <a:t> choice among NLP practitioners.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9E414CA-2DA8-FB4F-8FB9-A4CAD03917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370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3A892AC-185D-C74C-8EFE-6C59F4FBA158}"/>
              </a:ext>
            </a:extLst>
          </p:cNvPr>
          <p:cNvGrpSpPr/>
          <p:nvPr/>
        </p:nvGrpSpPr>
        <p:grpSpPr>
          <a:xfrm>
            <a:off x="7396061" y="3677919"/>
            <a:ext cx="3729804" cy="2401760"/>
            <a:chOff x="4485325" y="2971507"/>
            <a:chExt cx="5012882" cy="274789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7E871D-AC3F-6145-AFF6-AD12BF3F2FFC}"/>
                </a:ext>
              </a:extLst>
            </p:cNvPr>
            <p:cNvSpPr/>
            <p:nvPr/>
          </p:nvSpPr>
          <p:spPr>
            <a:xfrm>
              <a:off x="4485325" y="2971507"/>
              <a:ext cx="2417401" cy="1283299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p-value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0F6D23-A2A5-C74C-A3A7-670137474DFD}"/>
                </a:ext>
              </a:extLst>
            </p:cNvPr>
            <p:cNvSpPr/>
            <p:nvPr/>
          </p:nvSpPr>
          <p:spPr>
            <a:xfrm>
              <a:off x="7080806" y="2971507"/>
              <a:ext cx="2417401" cy="12832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Bayes Factor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A4D574-34C5-CE49-8951-9E6CFC13BF2E}"/>
                </a:ext>
              </a:extLst>
            </p:cNvPr>
            <p:cNvSpPr/>
            <p:nvPr/>
          </p:nvSpPr>
          <p:spPr>
            <a:xfrm>
              <a:off x="4485325" y="4436100"/>
              <a:ext cx="2417401" cy="12832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Confidence Interval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661CC3-943A-4D43-B2A7-C56D9661488A}"/>
                </a:ext>
              </a:extLst>
            </p:cNvPr>
            <p:cNvSpPr/>
            <p:nvPr/>
          </p:nvSpPr>
          <p:spPr>
            <a:xfrm>
              <a:off x="7080806" y="4436100"/>
              <a:ext cx="2417401" cy="1283299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Posterior Intervals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146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6933339" y="3348377"/>
            <a:ext cx="660443" cy="524749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67" b="1" dirty="0">
                <a:solidFill>
                  <a:srgbClr val="0010FB"/>
                </a:solidFill>
              </a:rPr>
              <a:t>73</a:t>
            </a:r>
            <a:endParaRPr lang="en-US" sz="2133" b="1" dirty="0">
              <a:solidFill>
                <a:srgbClr val="0010FB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75D42A-70D7-7E41-8397-C31B18DE25F6}"/>
              </a:ext>
            </a:extLst>
          </p:cNvPr>
          <p:cNvSpPr/>
          <p:nvPr/>
        </p:nvSpPr>
        <p:spPr>
          <a:xfrm>
            <a:off x="6999590" y="5861424"/>
            <a:ext cx="660443" cy="524749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67" b="1" dirty="0">
                <a:solidFill>
                  <a:srgbClr val="0010FB"/>
                </a:solidFill>
              </a:rPr>
              <a:t>6</a:t>
            </a:r>
            <a:endParaRPr lang="en-US" sz="2133" b="1" dirty="0">
              <a:solidFill>
                <a:srgbClr val="0010FB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BEBBB77-5334-6340-8A2A-778FFF44BF52}"/>
              </a:ext>
            </a:extLst>
          </p:cNvPr>
          <p:cNvSpPr/>
          <p:nvPr/>
        </p:nvSpPr>
        <p:spPr>
          <a:xfrm>
            <a:off x="10873922" y="3326747"/>
            <a:ext cx="660443" cy="524749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67" b="1" dirty="0">
                <a:solidFill>
                  <a:srgbClr val="0010FB"/>
                </a:solidFill>
              </a:rPr>
              <a:t>0</a:t>
            </a:r>
            <a:endParaRPr lang="en-US" sz="2133" b="1" dirty="0">
              <a:solidFill>
                <a:srgbClr val="0010FB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DA7D14-0FD4-364F-A64D-679627075484}"/>
              </a:ext>
            </a:extLst>
          </p:cNvPr>
          <p:cNvSpPr/>
          <p:nvPr/>
        </p:nvSpPr>
        <p:spPr>
          <a:xfrm>
            <a:off x="10891877" y="5814805"/>
            <a:ext cx="660443" cy="524749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667" b="1" dirty="0">
                <a:solidFill>
                  <a:srgbClr val="0010FB"/>
                </a:solidFill>
              </a:rPr>
              <a:t>0</a:t>
            </a:r>
            <a:endParaRPr lang="en-US" sz="2133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904655" y="2674846"/>
            <a:ext cx="672220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63C90FF4-5BD3-DE4C-BFB0-19852C1D2B61}"/>
              </a:ext>
            </a:extLst>
          </p:cNvPr>
          <p:cNvSpPr/>
          <p:nvPr/>
        </p:nvSpPr>
        <p:spPr>
          <a:xfrm>
            <a:off x="1665182" y="6075748"/>
            <a:ext cx="1191060" cy="351368"/>
          </a:xfrm>
          <a:prstGeom prst="wedgeRoundRectCallout">
            <a:avLst>
              <a:gd name="adj1" fmla="val 43735"/>
              <a:gd name="adj2" fmla="val -125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Why?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7F941F-351C-E242-A6D9-7C898E76AECC}"/>
              </a:ext>
            </a:extLst>
          </p:cNvPr>
          <p:cNvSpPr/>
          <p:nvPr/>
        </p:nvSpPr>
        <p:spPr>
          <a:xfrm>
            <a:off x="704839" y="367913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Many papers (~360) did </a:t>
            </a:r>
            <a:r>
              <a:rPr lang="en-US" sz="2400" b="1" dirty="0"/>
              <a:t>not</a:t>
            </a:r>
            <a:r>
              <a:rPr lang="en-US" sz="2400" dirty="0"/>
              <a:t> include any hypothesis assessment.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p-value based tests are the </a:t>
            </a:r>
            <a:r>
              <a:rPr lang="en-US" sz="2400" b="1" dirty="0"/>
              <a:t>dominant</a:t>
            </a:r>
            <a:r>
              <a:rPr lang="en-US" sz="2400" dirty="0"/>
              <a:t> choice among NLP practitioners.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9E414CA-2DA8-FB4F-8FB9-A4CAD03917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15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10F8-9FA4-1040-B5A2-21BC3DCE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4991-6CC0-B345-AC1F-48AE72494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485" y="16155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Q: </a:t>
            </a:r>
            <a:r>
              <a:rPr lang="en-US" dirty="0"/>
              <a:t>What is this work about? </a:t>
            </a:r>
          </a:p>
          <a:p>
            <a:pPr marL="0" indent="0">
              <a:buNone/>
            </a:pPr>
            <a:br>
              <a:rPr lang="en-US" b="1" dirty="0">
                <a:solidFill>
                  <a:srgbClr val="00B050"/>
                </a:solidFill>
              </a:rPr>
            </a:b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Q: </a:t>
            </a:r>
            <a:r>
              <a:rPr lang="en-US" dirty="0"/>
              <a:t>What do you mean by “hypothesis”?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Q: </a:t>
            </a:r>
            <a:r>
              <a:rPr lang="en-US" dirty="0"/>
              <a:t>Why should I care about hypothesis assessment?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16BBB5-DFB3-CA46-AB69-7434DAFA550E}"/>
              </a:ext>
            </a:extLst>
          </p:cNvPr>
          <p:cNvSpPr/>
          <p:nvPr/>
        </p:nvSpPr>
        <p:spPr>
          <a:xfrm>
            <a:off x="1610500" y="2028887"/>
            <a:ext cx="8970999" cy="544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i="1" dirty="0"/>
              <a:t>Different hypothesis assessment algorithms and their comparison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0F12E7-1475-A643-AA2E-AD94611993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64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D4790-B757-E246-8FD0-60F7C351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exposure to alternative algorithms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F93D1-A2E6-EB49-B065-D95F47E58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B4D1C-EACC-984E-BDB9-60162780F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98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D4790-B757-E246-8FD0-60F7C351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exposure to alternative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F4381-2F17-1D45-8997-A227FCDF2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1288" cy="4351338"/>
          </a:xfrm>
        </p:spPr>
        <p:txBody>
          <a:bodyPr/>
          <a:lstStyle/>
          <a:p>
            <a:r>
              <a:rPr lang="en-US" dirty="0"/>
              <a:t>The imbalance in usage: </a:t>
            </a:r>
          </a:p>
          <a:p>
            <a:pPr lvl="1"/>
            <a:r>
              <a:rPr lang="en-US" dirty="0"/>
              <a:t>Is it intentional?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Many people did not know the definition of “Bayes Factor.” 🤔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F93D1-A2E6-EB49-B065-D95F47E58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33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C570D0-8940-BC41-A789-00C5E042E416}"/>
              </a:ext>
            </a:extLst>
          </p:cNvPr>
          <p:cNvSpPr/>
          <p:nvPr/>
        </p:nvSpPr>
        <p:spPr>
          <a:xfrm>
            <a:off x="7843838" y="4301995"/>
            <a:ext cx="39550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Do you know the definition of "Bayes Factor"?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38A43D-7D71-0D42-8FC9-213D852BD17E}"/>
              </a:ext>
            </a:extLst>
          </p:cNvPr>
          <p:cNvGrpSpPr/>
          <p:nvPr/>
        </p:nvGrpSpPr>
        <p:grpSpPr>
          <a:xfrm>
            <a:off x="8172451" y="2071688"/>
            <a:ext cx="3509962" cy="1929606"/>
            <a:chOff x="7299880" y="1941000"/>
            <a:chExt cx="3530531" cy="2055652"/>
          </a:xfrm>
        </p:grpSpPr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CA43EF6A-6454-4F4A-9B71-96CD1A92E4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969" r="38518"/>
            <a:stretch/>
          </p:blipFill>
          <p:spPr>
            <a:xfrm>
              <a:off x="9329661" y="2497478"/>
              <a:ext cx="1500750" cy="692174"/>
            </a:xfrm>
            <a:prstGeom prst="rect">
              <a:avLst/>
            </a:prstGeom>
          </p:spPr>
        </p:pic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2B00D57A-1ED1-994F-9F79-7E147C8C9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3570"/>
            <a:stretch/>
          </p:blipFill>
          <p:spPr>
            <a:xfrm>
              <a:off x="7299880" y="1941000"/>
              <a:ext cx="2279314" cy="205565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5D4790-B757-E246-8FD0-60F7C351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exposure to alternative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F4381-2F17-1D45-8997-A227FCDF2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1288" cy="4351338"/>
          </a:xfrm>
        </p:spPr>
        <p:txBody>
          <a:bodyPr/>
          <a:lstStyle/>
          <a:p>
            <a:r>
              <a:rPr lang="en-US" dirty="0"/>
              <a:t>The imbalance in usage: </a:t>
            </a:r>
          </a:p>
          <a:p>
            <a:pPr lvl="1"/>
            <a:r>
              <a:rPr lang="en-US" dirty="0"/>
              <a:t>Is it intentional?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Many people did not know the definition of “Bayes Factor.” 🤔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F93D1-A2E6-EB49-B065-D95F47E58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814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C570D0-8940-BC41-A789-00C5E042E416}"/>
              </a:ext>
            </a:extLst>
          </p:cNvPr>
          <p:cNvSpPr/>
          <p:nvPr/>
        </p:nvSpPr>
        <p:spPr>
          <a:xfrm>
            <a:off x="7843838" y="4301995"/>
            <a:ext cx="39550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Do you know the definition of "Bayes Factor"?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38A43D-7D71-0D42-8FC9-213D852BD17E}"/>
              </a:ext>
            </a:extLst>
          </p:cNvPr>
          <p:cNvGrpSpPr/>
          <p:nvPr/>
        </p:nvGrpSpPr>
        <p:grpSpPr>
          <a:xfrm>
            <a:off x="8172451" y="2071688"/>
            <a:ext cx="3509962" cy="1929606"/>
            <a:chOff x="7299880" y="1941000"/>
            <a:chExt cx="3530531" cy="2055652"/>
          </a:xfrm>
        </p:grpSpPr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CA43EF6A-6454-4F4A-9B71-96CD1A92E4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969" r="38518"/>
            <a:stretch/>
          </p:blipFill>
          <p:spPr>
            <a:xfrm>
              <a:off x="9329661" y="2497478"/>
              <a:ext cx="1500750" cy="692174"/>
            </a:xfrm>
            <a:prstGeom prst="rect">
              <a:avLst/>
            </a:prstGeom>
          </p:spPr>
        </p:pic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2B00D57A-1ED1-994F-9F79-7E147C8C9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3570"/>
            <a:stretch/>
          </p:blipFill>
          <p:spPr>
            <a:xfrm>
              <a:off x="7299880" y="1941000"/>
              <a:ext cx="2279314" cy="205565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5D4790-B757-E246-8FD0-60F7C351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exposure to alternative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F4381-2F17-1D45-8997-A227FCDF2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1288" cy="4351338"/>
          </a:xfrm>
        </p:spPr>
        <p:txBody>
          <a:bodyPr/>
          <a:lstStyle/>
          <a:p>
            <a:r>
              <a:rPr lang="en-US" dirty="0"/>
              <a:t>The imbalance in usage: </a:t>
            </a:r>
          </a:p>
          <a:p>
            <a:pPr lvl="1"/>
            <a:r>
              <a:rPr lang="en-US" dirty="0"/>
              <a:t>Is it intentional?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Many people did not know the definition of “Bayes Factor.” 🤔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F93D1-A2E6-EB49-B065-D95F47E58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551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C570D0-8940-BC41-A789-00C5E042E416}"/>
              </a:ext>
            </a:extLst>
          </p:cNvPr>
          <p:cNvSpPr/>
          <p:nvPr/>
        </p:nvSpPr>
        <p:spPr>
          <a:xfrm>
            <a:off x="7843838" y="4301995"/>
            <a:ext cx="39550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Do you know the definition of "Bayes Factor"?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38A43D-7D71-0D42-8FC9-213D852BD17E}"/>
              </a:ext>
            </a:extLst>
          </p:cNvPr>
          <p:cNvGrpSpPr/>
          <p:nvPr/>
        </p:nvGrpSpPr>
        <p:grpSpPr>
          <a:xfrm>
            <a:off x="8172451" y="2071688"/>
            <a:ext cx="3509962" cy="1929606"/>
            <a:chOff x="7299880" y="1941000"/>
            <a:chExt cx="3530531" cy="2055652"/>
          </a:xfrm>
        </p:grpSpPr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CA43EF6A-6454-4F4A-9B71-96CD1A92E4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969" r="38518"/>
            <a:stretch/>
          </p:blipFill>
          <p:spPr>
            <a:xfrm>
              <a:off x="9329661" y="2497478"/>
              <a:ext cx="1500750" cy="692174"/>
            </a:xfrm>
            <a:prstGeom prst="rect">
              <a:avLst/>
            </a:prstGeom>
          </p:spPr>
        </p:pic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2B00D57A-1ED1-994F-9F79-7E147C8C9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3570"/>
            <a:stretch/>
          </p:blipFill>
          <p:spPr>
            <a:xfrm>
              <a:off x="7299880" y="1941000"/>
              <a:ext cx="2279314" cy="205565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5D4790-B757-E246-8FD0-60F7C351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exposure to alternative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F4381-2F17-1D45-8997-A227FCDF2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1288" cy="4351338"/>
          </a:xfrm>
        </p:spPr>
        <p:txBody>
          <a:bodyPr/>
          <a:lstStyle/>
          <a:p>
            <a:r>
              <a:rPr lang="en-US" dirty="0"/>
              <a:t>The imbalance in usage: </a:t>
            </a:r>
          </a:p>
          <a:p>
            <a:pPr lvl="1"/>
            <a:r>
              <a:rPr lang="en-US" dirty="0"/>
              <a:t>Is it intentional?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Many people did not know the definition of “Bayes Factor.” 🤔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AE79DBD-1821-E341-8683-3CC33E3243DD}"/>
              </a:ext>
            </a:extLst>
          </p:cNvPr>
          <p:cNvSpPr/>
          <p:nvPr/>
        </p:nvSpPr>
        <p:spPr>
          <a:xfrm>
            <a:off x="2703755" y="5401766"/>
            <a:ext cx="6929438" cy="544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don’t teach the alternatives in our AI curriculum.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F93D1-A2E6-EB49-B065-D95F47E58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722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B80CC8-50D1-D64A-B110-BDBD6F93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4B160A1-CBC2-B643-BFC8-1FC9685C881E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1148576" y="1541484"/>
          <a:ext cx="6958524" cy="3993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ight Arrow 5">
            <a:extLst>
              <a:ext uri="{FF2B5EF4-FFF2-40B4-BE49-F238E27FC236}">
                <a16:creationId xmlns:a16="http://schemas.microsoft.com/office/drawing/2014/main" id="{1F178CB2-DCDC-CC4A-90EC-A0EFDC649E7F}"/>
              </a:ext>
            </a:extLst>
          </p:cNvPr>
          <p:cNvSpPr/>
          <p:nvPr/>
        </p:nvSpPr>
        <p:spPr>
          <a:xfrm>
            <a:off x="628786" y="2119372"/>
            <a:ext cx="729205" cy="555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886523-2296-6340-BF8C-BA9493881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C88E-866D-894C-A5F4-69E219FEB641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3219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B80CC8-50D1-D64A-B110-BDBD6F93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4B160A1-CBC2-B643-BFC8-1FC9685C881E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1148576" y="1541484"/>
          <a:ext cx="6958524" cy="3993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ight Arrow 5">
            <a:extLst>
              <a:ext uri="{FF2B5EF4-FFF2-40B4-BE49-F238E27FC236}">
                <a16:creationId xmlns:a16="http://schemas.microsoft.com/office/drawing/2014/main" id="{1F178CB2-DCDC-CC4A-90EC-A0EFDC649E7F}"/>
              </a:ext>
            </a:extLst>
          </p:cNvPr>
          <p:cNvSpPr/>
          <p:nvPr/>
        </p:nvSpPr>
        <p:spPr>
          <a:xfrm>
            <a:off x="628786" y="2119372"/>
            <a:ext cx="729205" cy="555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2EBB767-8795-7149-BB66-1014AA8ED7BB}"/>
              </a:ext>
            </a:extLst>
          </p:cNvPr>
          <p:cNvSpPr/>
          <p:nvPr/>
        </p:nvSpPr>
        <p:spPr>
          <a:xfrm>
            <a:off x="7674981" y="1285141"/>
            <a:ext cx="4043422" cy="3329782"/>
          </a:xfrm>
          <a:prstGeom prst="wedgeRoundRectCallout">
            <a:avLst>
              <a:gd name="adj1" fmla="val -61133"/>
              <a:gd name="adj2" fmla="val -302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2400" dirty="0"/>
              <a:t>NLP community is over-using certain techniques.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One reason could be researchers’ lack of exposure to the alternatives.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886523-2296-6340-BF8C-BA9493881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C88E-866D-894C-A5F4-69E219FEB641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2714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B80CC8-50D1-D64A-B110-BDBD6F93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4B160A1-CBC2-B643-BFC8-1FC9685C881E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1148576" y="1541484"/>
          <a:ext cx="6958524" cy="3993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408BDB94-16FD-9247-AC4A-5443B70C742A}"/>
              </a:ext>
            </a:extLst>
          </p:cNvPr>
          <p:cNvSpPr/>
          <p:nvPr/>
        </p:nvSpPr>
        <p:spPr>
          <a:xfrm>
            <a:off x="628786" y="4382778"/>
            <a:ext cx="729205" cy="555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886523-2296-6340-BF8C-BA9493881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C88E-866D-894C-A5F4-69E219FEB641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78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38B3-2D0E-5D47-A0E4-5909C7AE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good at interpreting the p-values?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217584-C6D4-0540-A47C-780237606BEA}"/>
                  </a:ext>
                </a:extLst>
              </p:cNvPr>
              <p:cNvSpPr txBox="1"/>
              <p:nvPr/>
            </p:nvSpPr>
            <p:spPr>
              <a:xfrm>
                <a:off x="838200" y="2100589"/>
                <a:ext cx="50482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extreme</m:t>
                          </m:r>
                          <m:r>
                            <a:rPr lang="en-US" sz="3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obs</m:t>
                          </m:r>
                          <m:r>
                            <a:rPr lang="en-US" sz="3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acc>
                            <m:accPr>
                              <m:chr m:val="̅"/>
                              <m:ctrlPr>
                                <a:rPr lang="en-US" sz="36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acc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217584-C6D4-0540-A47C-780237606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00589"/>
                <a:ext cx="5048241" cy="553998"/>
              </a:xfrm>
              <a:prstGeom prst="rect">
                <a:avLst/>
              </a:prstGeom>
              <a:blipFill>
                <a:blip r:embed="rId3"/>
                <a:stretch>
                  <a:fillRect l="-1256" t="-4444" r="-50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C2FF9FB-19C0-6641-AE6E-AA814C13F743}"/>
              </a:ext>
            </a:extLst>
          </p:cNvPr>
          <p:cNvSpPr/>
          <p:nvPr/>
        </p:nvSpPr>
        <p:spPr>
          <a:xfrm>
            <a:off x="2272301" y="2969427"/>
            <a:ext cx="1282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p-value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D9B4865-3E68-2B48-8F7E-289745C67051}"/>
              </a:ext>
            </a:extLst>
          </p:cNvPr>
          <p:cNvSpPr/>
          <p:nvPr/>
        </p:nvSpPr>
        <p:spPr>
          <a:xfrm rot="5400000">
            <a:off x="2722074" y="1192460"/>
            <a:ext cx="299808" cy="3369002"/>
          </a:xfrm>
          <a:prstGeom prst="rightBrace">
            <a:avLst>
              <a:gd name="adj1" fmla="val 14047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40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F02FDD4-D4A2-D84B-8670-35B0DD4631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39965F-871B-2340-9503-64288F1C2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31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38B3-2D0E-5D47-A0E4-5909C7AE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good at interpreting the p-values?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0DE8D-BBF9-6F47-B9A3-B10EE6CAB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4808928"/>
            <a:ext cx="6279957" cy="1368036"/>
          </a:xfrm>
        </p:spPr>
        <p:txBody>
          <a:bodyPr>
            <a:normAutofit/>
          </a:bodyPr>
          <a:lstStyle/>
          <a:p>
            <a:r>
              <a:rPr lang="en-US" dirty="0"/>
              <a:t>Pretty complex notion!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217584-C6D4-0540-A47C-780237606BEA}"/>
                  </a:ext>
                </a:extLst>
              </p:cNvPr>
              <p:cNvSpPr txBox="1"/>
              <p:nvPr/>
            </p:nvSpPr>
            <p:spPr>
              <a:xfrm>
                <a:off x="838200" y="2100589"/>
                <a:ext cx="50482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extreme</m:t>
                          </m:r>
                          <m:r>
                            <a:rPr lang="en-US" sz="3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obs</m:t>
                          </m:r>
                          <m:r>
                            <a:rPr lang="en-US" sz="3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acc>
                            <m:accPr>
                              <m:chr m:val="̅"/>
                              <m:ctrlPr>
                                <a:rPr lang="en-US" sz="36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acc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217584-C6D4-0540-A47C-780237606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00589"/>
                <a:ext cx="5048241" cy="553998"/>
              </a:xfrm>
              <a:prstGeom prst="rect">
                <a:avLst/>
              </a:prstGeom>
              <a:blipFill>
                <a:blip r:embed="rId3"/>
                <a:stretch>
                  <a:fillRect l="-1256" t="-4444" r="-50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C2FF9FB-19C0-6641-AE6E-AA814C13F743}"/>
              </a:ext>
            </a:extLst>
          </p:cNvPr>
          <p:cNvSpPr/>
          <p:nvPr/>
        </p:nvSpPr>
        <p:spPr>
          <a:xfrm>
            <a:off x="2272301" y="2969427"/>
            <a:ext cx="1282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p-value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D9B4865-3E68-2B48-8F7E-289745C67051}"/>
              </a:ext>
            </a:extLst>
          </p:cNvPr>
          <p:cNvSpPr/>
          <p:nvPr/>
        </p:nvSpPr>
        <p:spPr>
          <a:xfrm rot="5400000">
            <a:off x="2722074" y="1192460"/>
            <a:ext cx="299808" cy="3369002"/>
          </a:xfrm>
          <a:prstGeom prst="rightBrace">
            <a:avLst>
              <a:gd name="adj1" fmla="val 14047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40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F02FDD4-D4A2-D84B-8670-35B0DD4631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088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10F8-9FA4-1040-B5A2-21BC3DCE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4991-6CC0-B345-AC1F-48AE72494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485" y="16155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Q: </a:t>
            </a:r>
            <a:r>
              <a:rPr lang="en-US" dirty="0"/>
              <a:t>What is this work about? </a:t>
            </a:r>
          </a:p>
          <a:p>
            <a:pPr marL="0" indent="0">
              <a:buNone/>
            </a:pPr>
            <a:br>
              <a:rPr lang="en-US" b="1" dirty="0">
                <a:solidFill>
                  <a:srgbClr val="00B050"/>
                </a:solidFill>
              </a:rPr>
            </a:b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Q: </a:t>
            </a:r>
            <a:r>
              <a:rPr lang="en-US" dirty="0"/>
              <a:t>What do you mean by “hypothesis”?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Q: </a:t>
            </a:r>
            <a:r>
              <a:rPr lang="en-US" dirty="0"/>
              <a:t>Why should I care about hypothesis assessment?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16BBB5-DFB3-CA46-AB69-7434DAFA550E}"/>
              </a:ext>
            </a:extLst>
          </p:cNvPr>
          <p:cNvSpPr/>
          <p:nvPr/>
        </p:nvSpPr>
        <p:spPr>
          <a:xfrm>
            <a:off x="1610500" y="2028887"/>
            <a:ext cx="8970999" cy="544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i="1" dirty="0"/>
              <a:t>Different hypothesis assessment algorithms and their comparison 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5AE060-36B6-E245-B96F-CD1B27696086}"/>
              </a:ext>
            </a:extLst>
          </p:cNvPr>
          <p:cNvSpPr/>
          <p:nvPr/>
        </p:nvSpPr>
        <p:spPr>
          <a:xfrm>
            <a:off x="1610499" y="3433560"/>
            <a:ext cx="8970999" cy="880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i="1" dirty="0"/>
              <a:t>it’s a </a:t>
            </a:r>
            <a:r>
              <a:rPr lang="en-US" sz="2400" b="1" i="1" dirty="0"/>
              <a:t>prediction</a:t>
            </a:r>
            <a:r>
              <a:rPr lang="en-US" sz="2400" i="1" dirty="0"/>
              <a:t>, based on certain assumptions &amp; observations</a:t>
            </a:r>
            <a:br>
              <a:rPr lang="en-US" sz="2400" i="1" dirty="0"/>
            </a:br>
            <a:r>
              <a:rPr lang="en-US" sz="2400" i="1" dirty="0"/>
              <a:t>e.g., </a:t>
            </a:r>
            <a:r>
              <a:rPr lang="en-US" sz="2400" b="1" i="1" dirty="0">
                <a:solidFill>
                  <a:srgbClr val="00B050"/>
                </a:solidFill>
              </a:rPr>
              <a:t>classifier-1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i="1" dirty="0"/>
              <a:t>is inherently better than </a:t>
            </a:r>
            <a:r>
              <a:rPr lang="en-US" sz="2400" b="1" i="1" dirty="0">
                <a:solidFill>
                  <a:srgbClr val="FF0000"/>
                </a:solidFill>
              </a:rPr>
              <a:t>classifier-2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0F12E7-1475-A643-AA2E-AD94611993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822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38B3-2D0E-5D47-A0E4-5909C7AE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good at interpreting the p-values?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0DE8D-BBF9-6F47-B9A3-B10EE6CAB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4808928"/>
            <a:ext cx="6279957" cy="1368036"/>
          </a:xfrm>
        </p:spPr>
        <p:txBody>
          <a:bodyPr>
            <a:normAutofit/>
          </a:bodyPr>
          <a:lstStyle/>
          <a:p>
            <a:r>
              <a:rPr lang="en-US" dirty="0"/>
              <a:t>Pretty complex notion!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0F79C6D-4E02-DA45-AF18-E93A39CAB086}"/>
              </a:ext>
            </a:extLst>
          </p:cNvPr>
          <p:cNvSpPr/>
          <p:nvPr/>
        </p:nvSpPr>
        <p:spPr>
          <a:xfrm>
            <a:off x="4972050" y="3197335"/>
            <a:ext cx="6858000" cy="1906905"/>
          </a:xfrm>
          <a:prstGeom prst="wedgeRoundRectCallout">
            <a:avLst>
              <a:gd name="adj1" fmla="val -57461"/>
              <a:gd name="adj2" fmla="val -5088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21920" tIns="121920" rIns="121920" bIns="121920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+mj-lt"/>
              </a:rPr>
              <a:t>“The probability of obtaining test results </a:t>
            </a:r>
            <a:r>
              <a:rPr lang="en-US" sz="2400" b="1" dirty="0">
                <a:solidFill>
                  <a:srgbClr val="222222"/>
                </a:solidFill>
                <a:latin typeface="+mj-lt"/>
              </a:rPr>
              <a:t>at least as extreme as the results</a:t>
            </a:r>
            <a:r>
              <a:rPr lang="en-US" sz="2400" dirty="0">
                <a:solidFill>
                  <a:srgbClr val="222222"/>
                </a:solidFill>
                <a:latin typeface="+mj-lt"/>
              </a:rPr>
              <a:t> actually observed during the test, </a:t>
            </a:r>
            <a:r>
              <a:rPr lang="en-US" sz="2400" b="1" dirty="0">
                <a:solidFill>
                  <a:srgbClr val="222222"/>
                </a:solidFill>
                <a:latin typeface="+mj-lt"/>
              </a:rPr>
              <a:t>assuming</a:t>
            </a:r>
            <a:r>
              <a:rPr lang="en-US" sz="2400" dirty="0">
                <a:solidFill>
                  <a:srgbClr val="222222"/>
                </a:solidFill>
                <a:latin typeface="+mj-lt"/>
              </a:rPr>
              <a:t> that the </a:t>
            </a:r>
            <a:r>
              <a:rPr lang="en-US" sz="2400" b="1" dirty="0">
                <a:solidFill>
                  <a:srgbClr val="222222"/>
                </a:solidFill>
                <a:latin typeface="+mj-lt"/>
              </a:rPr>
              <a:t>null-hypothesis is correct</a:t>
            </a:r>
            <a:r>
              <a:rPr lang="en-US" sz="2400" dirty="0">
                <a:solidFill>
                  <a:srgbClr val="222222"/>
                </a:solidFill>
                <a:latin typeface="+mj-lt"/>
              </a:rPr>
              <a:t>.”   </a:t>
            </a:r>
            <a:r>
              <a:rPr lang="en-US" sz="2400" i="1" dirty="0">
                <a:solidFill>
                  <a:srgbClr val="222222"/>
                </a:solidFill>
                <a:latin typeface="+mj-lt"/>
              </a:rPr>
              <a:t>--your favorite statistics textbook </a:t>
            </a:r>
            <a:endParaRPr lang="en-US" sz="2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217584-C6D4-0540-A47C-780237606BEA}"/>
                  </a:ext>
                </a:extLst>
              </p:cNvPr>
              <p:cNvSpPr txBox="1"/>
              <p:nvPr/>
            </p:nvSpPr>
            <p:spPr>
              <a:xfrm>
                <a:off x="838200" y="2100589"/>
                <a:ext cx="50482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extreme</m:t>
                          </m:r>
                          <m:r>
                            <a:rPr lang="en-US" sz="3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obs</m:t>
                          </m:r>
                          <m:r>
                            <a:rPr lang="en-US" sz="3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acc>
                            <m:accPr>
                              <m:chr m:val="̅"/>
                              <m:ctrlPr>
                                <a:rPr lang="en-US" sz="36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</m:acc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217584-C6D4-0540-A47C-780237606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00589"/>
                <a:ext cx="5048241" cy="553998"/>
              </a:xfrm>
              <a:prstGeom prst="rect">
                <a:avLst/>
              </a:prstGeom>
              <a:blipFill>
                <a:blip r:embed="rId3"/>
                <a:stretch>
                  <a:fillRect l="-1256" t="-4444" r="-50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C2FF9FB-19C0-6641-AE6E-AA814C13F743}"/>
              </a:ext>
            </a:extLst>
          </p:cNvPr>
          <p:cNvSpPr/>
          <p:nvPr/>
        </p:nvSpPr>
        <p:spPr>
          <a:xfrm>
            <a:off x="2272301" y="2969427"/>
            <a:ext cx="1282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p-value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D9B4865-3E68-2B48-8F7E-289745C67051}"/>
              </a:ext>
            </a:extLst>
          </p:cNvPr>
          <p:cNvSpPr/>
          <p:nvPr/>
        </p:nvSpPr>
        <p:spPr>
          <a:xfrm rot="5400000">
            <a:off x="2722074" y="1192460"/>
            <a:ext cx="299808" cy="3369002"/>
          </a:xfrm>
          <a:prstGeom prst="rightBrace">
            <a:avLst>
              <a:gd name="adj1" fmla="val 14047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40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F02FDD4-D4A2-D84B-8670-35B0DD4631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4527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F49B-0323-E749-A042-CF763CD1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Survey Question: Interpreting P-value (1)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96AFF2-86FA-9143-BBF9-48F6368D17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69218-91D3-A64D-994F-19F221ABA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021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F49B-0323-E749-A042-CF763CD1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Survey Question: Interpreting P-value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7023-5326-6F4A-BAFD-8CCD7A231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Question 1:</a:t>
            </a:r>
            <a:r>
              <a:rPr lang="en-US" dirty="0"/>
              <a:t> </a:t>
            </a:r>
            <a:r>
              <a:rPr lang="en-US" i="1" dirty="0"/>
              <a:t>do you know p-values and its interpretation? 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i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96AFF2-86FA-9143-BBF9-48F6368D17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945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F49B-0323-E749-A042-CF763CD1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Survey Question: Interpreting P-value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7023-5326-6F4A-BAFD-8CCD7A231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Question 1:</a:t>
            </a:r>
            <a:r>
              <a:rPr lang="en-US" dirty="0"/>
              <a:t> </a:t>
            </a:r>
            <a:r>
              <a:rPr lang="en-US" i="1" dirty="0"/>
              <a:t>do you know p-values and its interpretation? 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i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96AFF2-86FA-9143-BBF9-48F6368D17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17487F-912A-4D46-96E7-CECC678CD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232" y="2430966"/>
            <a:ext cx="7170891" cy="277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5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F49B-0323-E749-A042-CF763CD1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Survey Question: Interpreting P-value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7023-5326-6F4A-BAFD-8CCD7A231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Question 1:</a:t>
            </a:r>
            <a:r>
              <a:rPr lang="en-US" dirty="0"/>
              <a:t> </a:t>
            </a:r>
            <a:r>
              <a:rPr lang="en-US" i="1" dirty="0"/>
              <a:t>do you know p-values and its interpretation? 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i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563B68-694D-2A4E-8E72-19C84047989E}"/>
              </a:ext>
            </a:extLst>
          </p:cNvPr>
          <p:cNvSpPr/>
          <p:nvPr/>
        </p:nvSpPr>
        <p:spPr>
          <a:xfrm>
            <a:off x="936029" y="5419278"/>
            <a:ext cx="10319941" cy="544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86% expressed fair-to-complete confidence in their ability to interpret p-values.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96AFF2-86FA-9143-BBF9-48F6368D17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17487F-912A-4D46-96E7-CECC678CD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232" y="2430966"/>
            <a:ext cx="7170891" cy="277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61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DAA2-2194-7545-AF59-EDCCB594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Survey Question: Interpreting P-value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B030951-F128-9B4C-986F-DF4DE8837B9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17804" y="1592219"/>
              <a:ext cx="3520413" cy="138690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482809">
                      <a:extLst>
                        <a:ext uri="{9D8B030D-6E8A-4147-A177-3AD203B41FA5}">
                          <a16:colId xmlns:a16="http://schemas.microsoft.com/office/drawing/2014/main" val="2206442216"/>
                        </a:ext>
                      </a:extLst>
                    </a:gridCol>
                    <a:gridCol w="1077964">
                      <a:extLst>
                        <a:ext uri="{9D8B030D-6E8A-4147-A177-3AD203B41FA5}">
                          <a16:colId xmlns:a16="http://schemas.microsoft.com/office/drawing/2014/main" val="3488854923"/>
                        </a:ext>
                      </a:extLst>
                    </a:gridCol>
                    <a:gridCol w="959640">
                      <a:extLst>
                        <a:ext uri="{9D8B030D-6E8A-4147-A177-3AD203B41FA5}">
                          <a16:colId xmlns:a16="http://schemas.microsoft.com/office/drawing/2014/main" val="2489106273"/>
                        </a:ext>
                      </a:extLst>
                    </a:gridCol>
                  </a:tblGrid>
                  <a:tr h="3540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system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21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l-GR" sz="2400" b="1" i="1" dirty="0" smtClean="0">
                                    <a:solidFill>
                                      <a:srgbClr val="0010F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</m:oMath>
                            </m:oMathPara>
                          </a14:m>
                          <a:endPara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2670100430"/>
                      </a:ext>
                    </a:extLst>
                  </a:tr>
                  <a:tr h="3540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b="1" i="1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classifier-A</a:t>
                          </a:r>
                          <a:endParaRPr lang="en-US" sz="2100" b="1" dirty="0">
                            <a:solidFill>
                              <a:srgbClr val="7030A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i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38%</a:t>
                          </a:r>
                          <a:endParaRPr lang="en-US" sz="21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828456133"/>
                      </a:ext>
                    </a:extLst>
                  </a:tr>
                  <a:tr h="3540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b="1" i="1" dirty="0"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classifier-B</a:t>
                          </a:r>
                          <a:endParaRPr lang="en-US" sz="2100" b="1" dirty="0">
                            <a:solidFill>
                              <a:srgbClr val="00B05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i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45%</a:t>
                          </a:r>
                          <a:endParaRPr lang="en-US" sz="21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34029071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B030951-F128-9B4C-986F-DF4DE8837B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2608524"/>
                  </p:ext>
                </p:extLst>
              </p:nvPr>
            </p:nvGraphicFramePr>
            <p:xfrm>
              <a:off x="8217804" y="1592219"/>
              <a:ext cx="3520413" cy="138690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482809">
                      <a:extLst>
                        <a:ext uri="{9D8B030D-6E8A-4147-A177-3AD203B41FA5}">
                          <a16:colId xmlns:a16="http://schemas.microsoft.com/office/drawing/2014/main" val="2206442216"/>
                        </a:ext>
                      </a:extLst>
                    </a:gridCol>
                    <a:gridCol w="1077964">
                      <a:extLst>
                        <a:ext uri="{9D8B030D-6E8A-4147-A177-3AD203B41FA5}">
                          <a16:colId xmlns:a16="http://schemas.microsoft.com/office/drawing/2014/main" val="3488854923"/>
                        </a:ext>
                      </a:extLst>
                    </a:gridCol>
                    <a:gridCol w="959640">
                      <a:extLst>
                        <a:ext uri="{9D8B030D-6E8A-4147-A177-3AD203B41FA5}">
                          <a16:colId xmlns:a16="http://schemas.microsoft.com/office/drawing/2014/main" val="2489106273"/>
                        </a:ext>
                      </a:extLst>
                    </a:gridCol>
                  </a:tblGrid>
                  <a:tr h="5029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system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blipFill>
                          <a:blip r:embed="rId4"/>
                          <a:stretch>
                            <a:fillRect l="-138824" t="-7500" r="-89412" b="-19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blipFill>
                          <a:blip r:embed="rId4"/>
                          <a:stretch>
                            <a:fillRect l="-267105" t="-7500" b="-19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0100430"/>
                      </a:ext>
                    </a:extLst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b="1" i="1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classifier-A</a:t>
                          </a:r>
                          <a:endParaRPr lang="en-US" sz="2100" b="1" dirty="0">
                            <a:solidFill>
                              <a:srgbClr val="7030A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i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38%</a:t>
                          </a:r>
                          <a:endParaRPr lang="en-US" sz="21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828456133"/>
                      </a:ext>
                    </a:extLst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b="1" i="1" dirty="0"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classifier-B</a:t>
                          </a:r>
                          <a:endParaRPr lang="en-US" sz="2100" b="1" dirty="0">
                            <a:solidFill>
                              <a:srgbClr val="00B05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i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45%</a:t>
                          </a:r>
                          <a:endParaRPr lang="en-US" sz="21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34029071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FE8991-7D42-254E-94E0-E4D62C4B95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6572133-9695-9846-82D4-87E434771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675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DAA2-2194-7545-AF59-EDCCB594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Survey Question: Interpreting P-value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AFAD3-26B4-A547-9164-C2554A497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08" y="1488046"/>
            <a:ext cx="7621300" cy="4351339"/>
          </a:xfrm>
        </p:spPr>
        <p:txBody>
          <a:bodyPr/>
          <a:lstStyle/>
          <a:p>
            <a:r>
              <a:rPr lang="en-US" i="1" dirty="0"/>
              <a:t>The authors claim that the improvement of </a:t>
            </a:r>
            <a:r>
              <a:rPr lang="en-US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“statistically significant” </a:t>
            </a:r>
            <a:r>
              <a:rPr lang="en-US" i="1" dirty="0"/>
              <a:t>with a significance level of 0.01. Which of the followings is correct?</a:t>
            </a:r>
          </a:p>
          <a:p>
            <a:pPr marL="0" indent="0">
              <a:buNone/>
            </a:pPr>
            <a:endParaRPr lang="en-US" dirty="0"/>
          </a:p>
          <a:p>
            <a:pPr marL="914377" lvl="1" indent="-457189">
              <a:buFont typeface="+mj-lt"/>
              <a:buAutoNum type="alphaLcParenR"/>
            </a:pPr>
            <a:r>
              <a:rPr lang="en-US" dirty="0"/>
              <a:t>The probability of observing a margin 7% is at most 0.01, assuming that the two classifiers inherently have the same performance.</a:t>
            </a:r>
          </a:p>
          <a:p>
            <a:pPr marL="914377" lvl="1" indent="-457189">
              <a:buFont typeface="+mj-lt"/>
              <a:buAutoNum type="alphaLcParenR"/>
            </a:pPr>
            <a:r>
              <a:rPr lang="en-US" dirty="0"/>
              <a:t>With a probability 99% classifier-2 will have a higher performance than classifier-1.</a:t>
            </a:r>
          </a:p>
          <a:p>
            <a:pPr marL="457188" lvl="1" indent="0">
              <a:buNone/>
            </a:pPr>
            <a:r>
              <a:rPr lang="en-US" dirty="0"/>
              <a:t>	…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B030951-F128-9B4C-986F-DF4DE8837B9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17804" y="1592219"/>
              <a:ext cx="3520413" cy="138690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482809">
                      <a:extLst>
                        <a:ext uri="{9D8B030D-6E8A-4147-A177-3AD203B41FA5}">
                          <a16:colId xmlns:a16="http://schemas.microsoft.com/office/drawing/2014/main" val="2206442216"/>
                        </a:ext>
                      </a:extLst>
                    </a:gridCol>
                    <a:gridCol w="1077964">
                      <a:extLst>
                        <a:ext uri="{9D8B030D-6E8A-4147-A177-3AD203B41FA5}">
                          <a16:colId xmlns:a16="http://schemas.microsoft.com/office/drawing/2014/main" val="3488854923"/>
                        </a:ext>
                      </a:extLst>
                    </a:gridCol>
                    <a:gridCol w="959640">
                      <a:extLst>
                        <a:ext uri="{9D8B030D-6E8A-4147-A177-3AD203B41FA5}">
                          <a16:colId xmlns:a16="http://schemas.microsoft.com/office/drawing/2014/main" val="2489106273"/>
                        </a:ext>
                      </a:extLst>
                    </a:gridCol>
                  </a:tblGrid>
                  <a:tr h="3540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system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21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l-GR" sz="2400" b="1" i="1" dirty="0" smtClean="0">
                                    <a:solidFill>
                                      <a:srgbClr val="0010F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</m:oMath>
                            </m:oMathPara>
                          </a14:m>
                          <a:endPara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2670100430"/>
                      </a:ext>
                    </a:extLst>
                  </a:tr>
                  <a:tr h="3540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b="1" i="1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classifier-A</a:t>
                          </a:r>
                          <a:endParaRPr lang="en-US" sz="2100" b="1" dirty="0">
                            <a:solidFill>
                              <a:srgbClr val="7030A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i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38%</a:t>
                          </a:r>
                          <a:endParaRPr lang="en-US" sz="21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828456133"/>
                      </a:ext>
                    </a:extLst>
                  </a:tr>
                  <a:tr h="3540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b="1" i="1" dirty="0"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classifier-B</a:t>
                          </a:r>
                          <a:endParaRPr lang="en-US" sz="2100" b="1" dirty="0">
                            <a:solidFill>
                              <a:srgbClr val="00B05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i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45%</a:t>
                          </a:r>
                          <a:endParaRPr lang="en-US" sz="21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34029071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B030951-F128-9B4C-986F-DF4DE8837B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2608524"/>
                  </p:ext>
                </p:extLst>
              </p:nvPr>
            </p:nvGraphicFramePr>
            <p:xfrm>
              <a:off x="8217804" y="1592219"/>
              <a:ext cx="3520413" cy="138690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482809">
                      <a:extLst>
                        <a:ext uri="{9D8B030D-6E8A-4147-A177-3AD203B41FA5}">
                          <a16:colId xmlns:a16="http://schemas.microsoft.com/office/drawing/2014/main" val="2206442216"/>
                        </a:ext>
                      </a:extLst>
                    </a:gridCol>
                    <a:gridCol w="1077964">
                      <a:extLst>
                        <a:ext uri="{9D8B030D-6E8A-4147-A177-3AD203B41FA5}">
                          <a16:colId xmlns:a16="http://schemas.microsoft.com/office/drawing/2014/main" val="3488854923"/>
                        </a:ext>
                      </a:extLst>
                    </a:gridCol>
                    <a:gridCol w="959640">
                      <a:extLst>
                        <a:ext uri="{9D8B030D-6E8A-4147-A177-3AD203B41FA5}">
                          <a16:colId xmlns:a16="http://schemas.microsoft.com/office/drawing/2014/main" val="2489106273"/>
                        </a:ext>
                      </a:extLst>
                    </a:gridCol>
                  </a:tblGrid>
                  <a:tr h="5029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system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blipFill>
                          <a:blip r:embed="rId4"/>
                          <a:stretch>
                            <a:fillRect l="-138824" t="-7500" r="-89412" b="-19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blipFill>
                          <a:blip r:embed="rId4"/>
                          <a:stretch>
                            <a:fillRect l="-267105" t="-7500" b="-19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0100430"/>
                      </a:ext>
                    </a:extLst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b="1" i="1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classifier-A</a:t>
                          </a:r>
                          <a:endParaRPr lang="en-US" sz="2100" b="1" dirty="0">
                            <a:solidFill>
                              <a:srgbClr val="7030A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i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38%</a:t>
                          </a:r>
                          <a:endParaRPr lang="en-US" sz="21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828456133"/>
                      </a:ext>
                    </a:extLst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b="1" i="1" dirty="0"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classifier-B</a:t>
                          </a:r>
                          <a:endParaRPr lang="en-US" sz="2100" b="1" dirty="0">
                            <a:solidFill>
                              <a:srgbClr val="00B05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i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45%</a:t>
                          </a:r>
                          <a:endParaRPr lang="en-US" sz="21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34029071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FE8991-7D42-254E-94E0-E4D62C4B95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819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DAA2-2194-7545-AF59-EDCCB594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Survey Question: Interpreting P-value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AFAD3-26B4-A547-9164-C2554A497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08" y="1488046"/>
            <a:ext cx="7621300" cy="4351339"/>
          </a:xfrm>
        </p:spPr>
        <p:txBody>
          <a:bodyPr/>
          <a:lstStyle/>
          <a:p>
            <a:r>
              <a:rPr lang="en-US" i="1" dirty="0"/>
              <a:t>The authors claim that the improvement of </a:t>
            </a:r>
            <a:r>
              <a:rPr lang="en-US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“statistically significant” </a:t>
            </a:r>
            <a:r>
              <a:rPr lang="en-US" i="1" dirty="0"/>
              <a:t>with a significance level of 0.01. Which of the followings is correct?</a:t>
            </a:r>
          </a:p>
          <a:p>
            <a:pPr marL="0" indent="0">
              <a:buNone/>
            </a:pPr>
            <a:endParaRPr lang="en-US" dirty="0"/>
          </a:p>
          <a:p>
            <a:pPr marL="914377" lvl="1" indent="-457189">
              <a:buFont typeface="+mj-lt"/>
              <a:buAutoNum type="alphaLcParenR"/>
            </a:pPr>
            <a:r>
              <a:rPr lang="en-US" dirty="0"/>
              <a:t>The probability of observing a margin 7% is at most 0.01, assuming that the two classifiers inherently have the same performance.</a:t>
            </a:r>
          </a:p>
          <a:p>
            <a:pPr marL="914377" lvl="1" indent="-457189">
              <a:buFont typeface="+mj-lt"/>
              <a:buAutoNum type="alphaLcParenR"/>
            </a:pPr>
            <a:r>
              <a:rPr lang="en-US" dirty="0"/>
              <a:t>With a probability 99% classifier-2 will have a higher performance than classifier-1.</a:t>
            </a:r>
          </a:p>
          <a:p>
            <a:pPr marL="457188" lvl="1" indent="0">
              <a:buNone/>
            </a:pPr>
            <a:r>
              <a:rPr lang="en-US" dirty="0"/>
              <a:t>	…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B030951-F128-9B4C-986F-DF4DE8837B9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17804" y="1592219"/>
              <a:ext cx="3520413" cy="138690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482809">
                      <a:extLst>
                        <a:ext uri="{9D8B030D-6E8A-4147-A177-3AD203B41FA5}">
                          <a16:colId xmlns:a16="http://schemas.microsoft.com/office/drawing/2014/main" val="2206442216"/>
                        </a:ext>
                      </a:extLst>
                    </a:gridCol>
                    <a:gridCol w="1077964">
                      <a:extLst>
                        <a:ext uri="{9D8B030D-6E8A-4147-A177-3AD203B41FA5}">
                          <a16:colId xmlns:a16="http://schemas.microsoft.com/office/drawing/2014/main" val="3488854923"/>
                        </a:ext>
                      </a:extLst>
                    </a:gridCol>
                    <a:gridCol w="959640">
                      <a:extLst>
                        <a:ext uri="{9D8B030D-6E8A-4147-A177-3AD203B41FA5}">
                          <a16:colId xmlns:a16="http://schemas.microsoft.com/office/drawing/2014/main" val="2489106273"/>
                        </a:ext>
                      </a:extLst>
                    </a:gridCol>
                  </a:tblGrid>
                  <a:tr h="3540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system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21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l-GR" sz="2400" b="1" i="1" dirty="0" smtClean="0">
                                    <a:solidFill>
                                      <a:srgbClr val="0010F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</m:oMath>
                            </m:oMathPara>
                          </a14:m>
                          <a:endPara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2670100430"/>
                      </a:ext>
                    </a:extLst>
                  </a:tr>
                  <a:tr h="3540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b="1" i="1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classifier-A</a:t>
                          </a:r>
                          <a:endParaRPr lang="en-US" sz="2100" b="1" dirty="0">
                            <a:solidFill>
                              <a:srgbClr val="7030A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i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38%</a:t>
                          </a:r>
                          <a:endParaRPr lang="en-US" sz="21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828456133"/>
                      </a:ext>
                    </a:extLst>
                  </a:tr>
                  <a:tr h="3540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b="1" i="1" dirty="0"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classifier-B</a:t>
                          </a:r>
                          <a:endParaRPr lang="en-US" sz="2100" b="1" dirty="0">
                            <a:solidFill>
                              <a:srgbClr val="00B05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i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45%</a:t>
                          </a:r>
                          <a:endParaRPr lang="en-US" sz="21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34029071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B030951-F128-9B4C-986F-DF4DE8837B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2608524"/>
                  </p:ext>
                </p:extLst>
              </p:nvPr>
            </p:nvGraphicFramePr>
            <p:xfrm>
              <a:off x="8217804" y="1592219"/>
              <a:ext cx="3520413" cy="138690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482809">
                      <a:extLst>
                        <a:ext uri="{9D8B030D-6E8A-4147-A177-3AD203B41FA5}">
                          <a16:colId xmlns:a16="http://schemas.microsoft.com/office/drawing/2014/main" val="2206442216"/>
                        </a:ext>
                      </a:extLst>
                    </a:gridCol>
                    <a:gridCol w="1077964">
                      <a:extLst>
                        <a:ext uri="{9D8B030D-6E8A-4147-A177-3AD203B41FA5}">
                          <a16:colId xmlns:a16="http://schemas.microsoft.com/office/drawing/2014/main" val="3488854923"/>
                        </a:ext>
                      </a:extLst>
                    </a:gridCol>
                    <a:gridCol w="959640">
                      <a:extLst>
                        <a:ext uri="{9D8B030D-6E8A-4147-A177-3AD203B41FA5}">
                          <a16:colId xmlns:a16="http://schemas.microsoft.com/office/drawing/2014/main" val="2489106273"/>
                        </a:ext>
                      </a:extLst>
                    </a:gridCol>
                  </a:tblGrid>
                  <a:tr h="5029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system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blipFill>
                          <a:blip r:embed="rId4"/>
                          <a:stretch>
                            <a:fillRect l="-138824" t="-7500" r="-89412" b="-19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blipFill>
                          <a:blip r:embed="rId4"/>
                          <a:stretch>
                            <a:fillRect l="-267105" t="-7500" b="-19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0100430"/>
                      </a:ext>
                    </a:extLst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b="1" i="1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classifier-A</a:t>
                          </a:r>
                          <a:endParaRPr lang="en-US" sz="2100" b="1" dirty="0">
                            <a:solidFill>
                              <a:srgbClr val="7030A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i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38%</a:t>
                          </a:r>
                          <a:endParaRPr lang="en-US" sz="21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828456133"/>
                      </a:ext>
                    </a:extLst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b="1" i="1" dirty="0"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classifier-B</a:t>
                          </a:r>
                          <a:endParaRPr lang="en-US" sz="2100" b="1" dirty="0">
                            <a:solidFill>
                              <a:srgbClr val="00B05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i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45%</a:t>
                          </a:r>
                          <a:endParaRPr lang="en-US" sz="21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34029071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FE8991-7D42-254E-94E0-E4D62C4B95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525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DAA2-2194-7545-AF59-EDCCB594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Survey Question: Interpreting P-value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AFAD3-26B4-A547-9164-C2554A497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08" y="1488046"/>
            <a:ext cx="7621300" cy="4351339"/>
          </a:xfrm>
        </p:spPr>
        <p:txBody>
          <a:bodyPr/>
          <a:lstStyle/>
          <a:p>
            <a:r>
              <a:rPr lang="en-US" i="1" dirty="0"/>
              <a:t>The authors claim that the improvement of </a:t>
            </a:r>
            <a:r>
              <a:rPr lang="en-US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“statistically significant” </a:t>
            </a:r>
            <a:r>
              <a:rPr lang="en-US" i="1" dirty="0"/>
              <a:t>with a significance level of 0.01. Which of the followings is correct?</a:t>
            </a:r>
          </a:p>
          <a:p>
            <a:pPr marL="0" indent="0">
              <a:buNone/>
            </a:pPr>
            <a:endParaRPr lang="en-US" dirty="0"/>
          </a:p>
          <a:p>
            <a:pPr marL="914377" lvl="1" indent="-457189">
              <a:buFont typeface="+mj-lt"/>
              <a:buAutoNum type="alphaLcParenR"/>
            </a:pPr>
            <a:r>
              <a:rPr lang="en-US" dirty="0"/>
              <a:t>The probability of observing a margin 7% is at most 0.01, assuming that the two classifiers inherently have the same performance.</a:t>
            </a:r>
          </a:p>
          <a:p>
            <a:pPr marL="914377" lvl="1" indent="-457189">
              <a:buFont typeface="+mj-lt"/>
              <a:buAutoNum type="alphaLcParenR"/>
            </a:pPr>
            <a:r>
              <a:rPr lang="en-US" dirty="0"/>
              <a:t>With a probability 99% classifier-2 will have a higher performance than classifier-1.</a:t>
            </a:r>
          </a:p>
          <a:p>
            <a:pPr marL="457188" lvl="1" indent="0">
              <a:buNone/>
            </a:pPr>
            <a:r>
              <a:rPr lang="en-US" dirty="0"/>
              <a:t>	…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B030951-F128-9B4C-986F-DF4DE8837B9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17804" y="1592219"/>
              <a:ext cx="3520413" cy="138690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482809">
                      <a:extLst>
                        <a:ext uri="{9D8B030D-6E8A-4147-A177-3AD203B41FA5}">
                          <a16:colId xmlns:a16="http://schemas.microsoft.com/office/drawing/2014/main" val="2206442216"/>
                        </a:ext>
                      </a:extLst>
                    </a:gridCol>
                    <a:gridCol w="1077964">
                      <a:extLst>
                        <a:ext uri="{9D8B030D-6E8A-4147-A177-3AD203B41FA5}">
                          <a16:colId xmlns:a16="http://schemas.microsoft.com/office/drawing/2014/main" val="3488854923"/>
                        </a:ext>
                      </a:extLst>
                    </a:gridCol>
                    <a:gridCol w="959640">
                      <a:extLst>
                        <a:ext uri="{9D8B030D-6E8A-4147-A177-3AD203B41FA5}">
                          <a16:colId xmlns:a16="http://schemas.microsoft.com/office/drawing/2014/main" val="2489106273"/>
                        </a:ext>
                      </a:extLst>
                    </a:gridCol>
                  </a:tblGrid>
                  <a:tr h="3540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system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21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l-GR" sz="2400" b="1" i="1" dirty="0" smtClean="0">
                                    <a:solidFill>
                                      <a:srgbClr val="0010F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</m:oMath>
                            </m:oMathPara>
                          </a14:m>
                          <a:endPara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2670100430"/>
                      </a:ext>
                    </a:extLst>
                  </a:tr>
                  <a:tr h="3540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b="1" i="1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classifier-A</a:t>
                          </a:r>
                          <a:endParaRPr lang="en-US" sz="2100" b="1" dirty="0">
                            <a:solidFill>
                              <a:srgbClr val="7030A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i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38%</a:t>
                          </a:r>
                          <a:endParaRPr lang="en-US" sz="21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828456133"/>
                      </a:ext>
                    </a:extLst>
                  </a:tr>
                  <a:tr h="3540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b="1" i="1" dirty="0"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classifier-B</a:t>
                          </a:r>
                          <a:endParaRPr lang="en-US" sz="2100" b="1" dirty="0">
                            <a:solidFill>
                              <a:srgbClr val="00B05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i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45%</a:t>
                          </a:r>
                          <a:endParaRPr lang="en-US" sz="21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34029071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B030951-F128-9B4C-986F-DF4DE8837B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2608524"/>
                  </p:ext>
                </p:extLst>
              </p:nvPr>
            </p:nvGraphicFramePr>
            <p:xfrm>
              <a:off x="8217804" y="1592219"/>
              <a:ext cx="3520413" cy="138690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482809">
                      <a:extLst>
                        <a:ext uri="{9D8B030D-6E8A-4147-A177-3AD203B41FA5}">
                          <a16:colId xmlns:a16="http://schemas.microsoft.com/office/drawing/2014/main" val="2206442216"/>
                        </a:ext>
                      </a:extLst>
                    </a:gridCol>
                    <a:gridCol w="1077964">
                      <a:extLst>
                        <a:ext uri="{9D8B030D-6E8A-4147-A177-3AD203B41FA5}">
                          <a16:colId xmlns:a16="http://schemas.microsoft.com/office/drawing/2014/main" val="3488854923"/>
                        </a:ext>
                      </a:extLst>
                    </a:gridCol>
                    <a:gridCol w="959640">
                      <a:extLst>
                        <a:ext uri="{9D8B030D-6E8A-4147-A177-3AD203B41FA5}">
                          <a16:colId xmlns:a16="http://schemas.microsoft.com/office/drawing/2014/main" val="2489106273"/>
                        </a:ext>
                      </a:extLst>
                    </a:gridCol>
                  </a:tblGrid>
                  <a:tr h="5029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system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blipFill>
                          <a:blip r:embed="rId4"/>
                          <a:stretch>
                            <a:fillRect l="-138824" t="-7500" r="-89412" b="-19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blipFill>
                          <a:blip r:embed="rId4"/>
                          <a:stretch>
                            <a:fillRect l="-267105" t="-7500" b="-19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0100430"/>
                      </a:ext>
                    </a:extLst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b="1" i="1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classifier-A</a:t>
                          </a:r>
                          <a:endParaRPr lang="en-US" sz="2100" b="1" dirty="0">
                            <a:solidFill>
                              <a:srgbClr val="7030A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i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38%</a:t>
                          </a:r>
                          <a:endParaRPr lang="en-US" sz="21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828456133"/>
                      </a:ext>
                    </a:extLst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b="1" i="1" dirty="0"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classifier-B</a:t>
                          </a:r>
                          <a:endParaRPr lang="en-US" sz="2100" b="1" dirty="0">
                            <a:solidFill>
                              <a:srgbClr val="00B05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i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45%</a:t>
                          </a:r>
                          <a:endParaRPr lang="en-US" sz="21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34029071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5AAF4BD-E5EA-2C42-B7F2-EB1D64D64AF2}"/>
                  </a:ext>
                </a:extLst>
              </p:cNvPr>
              <p:cNvSpPr/>
              <p:nvPr/>
            </p:nvSpPr>
            <p:spPr>
              <a:xfrm>
                <a:off x="8101608" y="3215747"/>
                <a:ext cx="3787447" cy="462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33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d>
                      <m:dPr>
                        <m:begChr m:val="["/>
                        <m:endChr m:val="]"/>
                        <m:ctrlPr>
                          <a:rPr lang="en-US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33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133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133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133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133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133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133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133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133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133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&gt;7</m:t>
                        </m:r>
                      </m:e>
                      <m:e>
                        <m:r>
                          <m:rPr>
                            <m:nor/>
                          </m:rPr>
                          <a:rPr lang="el-GR" sz="2133" b="1" i="1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US" sz="2133" b="1" i="1" baseline="-25000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133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133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133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133" b="1" i="1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US" sz="2133" b="1" i="1" baseline="-25000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sz="2133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&lt; 0.01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5AAF4BD-E5EA-2C42-B7F2-EB1D64D64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608" y="3215747"/>
                <a:ext cx="3787447" cy="462819"/>
              </a:xfrm>
              <a:prstGeom prst="rect">
                <a:avLst/>
              </a:prstGeom>
              <a:blipFill>
                <a:blip r:embed="rId5"/>
                <a:stretch>
                  <a:fillRect r="-1003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EEDE18-2A8B-B745-9C73-825125444FD1}"/>
                  </a:ext>
                </a:extLst>
              </p:cNvPr>
              <p:cNvSpPr/>
              <p:nvPr/>
            </p:nvSpPr>
            <p:spPr>
              <a:xfrm>
                <a:off x="8127924" y="4271753"/>
                <a:ext cx="2295821" cy="420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33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133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l-GR" sz="2133" b="1" i="1" dirty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US" sz="2133" b="1" i="1" baseline="-25000" dirty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sz="2133" dirty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&gt; </m:t>
                    </m:r>
                    <m:r>
                      <m:rPr>
                        <m:nor/>
                      </m:rPr>
                      <a:rPr lang="el-GR" sz="2133" b="1" i="1" dirty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US" sz="2133" b="1" i="1" baseline="-25000" dirty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sz="2133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133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&gt; 0.99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EEDE18-2A8B-B745-9C73-825125444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24" y="4271753"/>
                <a:ext cx="2295821" cy="420564"/>
              </a:xfrm>
              <a:prstGeom prst="rect">
                <a:avLst/>
              </a:prstGeom>
              <a:blipFill>
                <a:blip r:embed="rId6"/>
                <a:stretch>
                  <a:fillRect t="-9091" r="-2198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FE8991-7D42-254E-94E0-E4D62C4B95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F6E347-3158-B141-BA24-20181589A75C}"/>
              </a:ext>
            </a:extLst>
          </p:cNvPr>
          <p:cNvGrpSpPr/>
          <p:nvPr/>
        </p:nvGrpSpPr>
        <p:grpSpPr>
          <a:xfrm>
            <a:off x="595722" y="3215747"/>
            <a:ext cx="346661" cy="1420602"/>
            <a:chOff x="633948" y="3219133"/>
            <a:chExt cx="346661" cy="14206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4B351B-38B7-864A-AA82-A1F4F2327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0241" y="4299367"/>
              <a:ext cx="340368" cy="34036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19D7ABD-C77B-7E44-A697-6FFBE0F16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948" y="3219133"/>
              <a:ext cx="344088" cy="434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10688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DAA2-2194-7545-AF59-EDCCB594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Survey Question: Interpreting P-value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AFAD3-26B4-A547-9164-C2554A497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08" y="1488046"/>
            <a:ext cx="7621300" cy="4351339"/>
          </a:xfrm>
        </p:spPr>
        <p:txBody>
          <a:bodyPr/>
          <a:lstStyle/>
          <a:p>
            <a:r>
              <a:rPr lang="en-US" i="1" dirty="0"/>
              <a:t>The authors claim that the improvement of </a:t>
            </a:r>
            <a:r>
              <a:rPr lang="en-US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“statistically significant” </a:t>
            </a:r>
            <a:r>
              <a:rPr lang="en-US" i="1" dirty="0"/>
              <a:t>with a significance level of 0.01. Which of the followings is correct?</a:t>
            </a:r>
          </a:p>
          <a:p>
            <a:pPr marL="0" indent="0">
              <a:buNone/>
            </a:pPr>
            <a:endParaRPr lang="en-US" dirty="0"/>
          </a:p>
          <a:p>
            <a:pPr marL="914377" lvl="1" indent="-457189">
              <a:buFont typeface="+mj-lt"/>
              <a:buAutoNum type="alphaLcParenR"/>
            </a:pPr>
            <a:r>
              <a:rPr lang="en-US" dirty="0"/>
              <a:t>The probability of observing a margin 7% is at most 0.01, assuming that the two classifiers inherently have the same performance.</a:t>
            </a:r>
          </a:p>
          <a:p>
            <a:pPr marL="914377" lvl="1" indent="-457189">
              <a:buFont typeface="+mj-lt"/>
              <a:buAutoNum type="alphaLcParenR"/>
            </a:pPr>
            <a:r>
              <a:rPr lang="en-US" dirty="0"/>
              <a:t>With a probability 99% classifier-2 will have a higher performance than classifier-1.</a:t>
            </a:r>
          </a:p>
          <a:p>
            <a:pPr marL="457188" lvl="1" indent="0">
              <a:buNone/>
            </a:pPr>
            <a:r>
              <a:rPr lang="en-US" dirty="0"/>
              <a:t>	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26446-07C6-3342-9CC2-3B61BC55909D}"/>
              </a:ext>
            </a:extLst>
          </p:cNvPr>
          <p:cNvSpPr txBox="1"/>
          <p:nvPr/>
        </p:nvSpPr>
        <p:spPr>
          <a:xfrm>
            <a:off x="86558" y="3284796"/>
            <a:ext cx="586699" cy="369332"/>
          </a:xfrm>
          <a:prstGeom prst="rect">
            <a:avLst/>
          </a:prstGeom>
          <a:solidFill>
            <a:srgbClr val="48FA38">
              <a:alpha val="3098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23%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391FE-D678-2E43-9094-991619BB0E1F}"/>
              </a:ext>
            </a:extLst>
          </p:cNvPr>
          <p:cNvSpPr txBox="1"/>
          <p:nvPr/>
        </p:nvSpPr>
        <p:spPr>
          <a:xfrm>
            <a:off x="101745" y="4284885"/>
            <a:ext cx="593432" cy="369332"/>
          </a:xfrm>
          <a:prstGeom prst="rect">
            <a:avLst/>
          </a:prstGeom>
          <a:solidFill>
            <a:srgbClr val="FF0102">
              <a:alpha val="2117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30%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EAEAC-A27C-A64A-8B87-0641E214BEB6}"/>
              </a:ext>
            </a:extLst>
          </p:cNvPr>
          <p:cNvSpPr/>
          <p:nvPr/>
        </p:nvSpPr>
        <p:spPr>
          <a:xfrm>
            <a:off x="203345" y="5575066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660099"/>
                </a:solidFill>
                <a:latin typeface="Calibri" panose="020F0502020204030204" pitchFamily="34" charset="0"/>
                <a:hlinkClick r:id="rId2"/>
              </a:rPr>
              <a:t>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B030951-F128-9B4C-986F-DF4DE8837B9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17804" y="1592219"/>
              <a:ext cx="3520413" cy="138690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482809">
                      <a:extLst>
                        <a:ext uri="{9D8B030D-6E8A-4147-A177-3AD203B41FA5}">
                          <a16:colId xmlns:a16="http://schemas.microsoft.com/office/drawing/2014/main" val="2206442216"/>
                        </a:ext>
                      </a:extLst>
                    </a:gridCol>
                    <a:gridCol w="1077964">
                      <a:extLst>
                        <a:ext uri="{9D8B030D-6E8A-4147-A177-3AD203B41FA5}">
                          <a16:colId xmlns:a16="http://schemas.microsoft.com/office/drawing/2014/main" val="3488854923"/>
                        </a:ext>
                      </a:extLst>
                    </a:gridCol>
                    <a:gridCol w="959640">
                      <a:extLst>
                        <a:ext uri="{9D8B030D-6E8A-4147-A177-3AD203B41FA5}">
                          <a16:colId xmlns:a16="http://schemas.microsoft.com/office/drawing/2014/main" val="2489106273"/>
                        </a:ext>
                      </a:extLst>
                    </a:gridCol>
                  </a:tblGrid>
                  <a:tr h="3540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system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21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    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l-GR" sz="2400" b="1" i="1" dirty="0" smtClean="0">
                                    <a:solidFill>
                                      <a:srgbClr val="0010FB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</m:oMath>
                            </m:oMathPara>
                          </a14:m>
                          <a:endPara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2670100430"/>
                      </a:ext>
                    </a:extLst>
                  </a:tr>
                  <a:tr h="3540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b="1" i="1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classifier-A</a:t>
                          </a:r>
                          <a:endParaRPr lang="en-US" sz="2100" b="1" dirty="0">
                            <a:solidFill>
                              <a:srgbClr val="7030A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i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38%</a:t>
                          </a:r>
                          <a:endParaRPr lang="en-US" sz="21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828456133"/>
                      </a:ext>
                    </a:extLst>
                  </a:tr>
                  <a:tr h="3540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b="1" i="1" dirty="0"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classifier-B</a:t>
                          </a:r>
                          <a:endParaRPr lang="en-US" sz="2100" b="1" dirty="0">
                            <a:solidFill>
                              <a:srgbClr val="00B05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i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45%</a:t>
                          </a:r>
                          <a:endParaRPr lang="en-US" sz="21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34029071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B030951-F128-9B4C-986F-DF4DE8837B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2608524"/>
                  </p:ext>
                </p:extLst>
              </p:nvPr>
            </p:nvGraphicFramePr>
            <p:xfrm>
              <a:off x="8217804" y="1592219"/>
              <a:ext cx="3520413" cy="138690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482809">
                      <a:extLst>
                        <a:ext uri="{9D8B030D-6E8A-4147-A177-3AD203B41FA5}">
                          <a16:colId xmlns:a16="http://schemas.microsoft.com/office/drawing/2014/main" val="2206442216"/>
                        </a:ext>
                      </a:extLst>
                    </a:gridCol>
                    <a:gridCol w="1077964">
                      <a:extLst>
                        <a:ext uri="{9D8B030D-6E8A-4147-A177-3AD203B41FA5}">
                          <a16:colId xmlns:a16="http://schemas.microsoft.com/office/drawing/2014/main" val="3488854923"/>
                        </a:ext>
                      </a:extLst>
                    </a:gridCol>
                    <a:gridCol w="959640">
                      <a:extLst>
                        <a:ext uri="{9D8B030D-6E8A-4147-A177-3AD203B41FA5}">
                          <a16:colId xmlns:a16="http://schemas.microsoft.com/office/drawing/2014/main" val="2489106273"/>
                        </a:ext>
                      </a:extLst>
                    </a:gridCol>
                  </a:tblGrid>
                  <a:tr h="5029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system</a:t>
                          </a: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blipFill>
                          <a:blip r:embed="rId4"/>
                          <a:stretch>
                            <a:fillRect l="-138824" t="-7500" r="-89412" b="-19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blipFill>
                          <a:blip r:embed="rId4"/>
                          <a:stretch>
                            <a:fillRect l="-267105" t="-7500" b="-19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0100430"/>
                      </a:ext>
                    </a:extLst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b="1" i="1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classifier-A</a:t>
                          </a:r>
                          <a:endParaRPr lang="en-US" sz="2100" b="1" dirty="0">
                            <a:solidFill>
                              <a:srgbClr val="7030A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i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38%</a:t>
                          </a:r>
                          <a:endParaRPr lang="en-US" sz="21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828456133"/>
                      </a:ext>
                    </a:extLst>
                  </a:tr>
                  <a:tr h="441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b="1" i="1" dirty="0"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classifier-B</a:t>
                          </a:r>
                          <a:endParaRPr lang="en-US" sz="2100" b="1" dirty="0">
                            <a:solidFill>
                              <a:srgbClr val="00B05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i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45%</a:t>
                          </a:r>
                          <a:endParaRPr lang="en-US" sz="21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21920" marR="121920" marT="60960" marB="60960"/>
                    </a:tc>
                    <a:extLst>
                      <a:ext uri="{0D108BD9-81ED-4DB2-BD59-A6C34878D82A}">
                        <a16:rowId xmlns:a16="http://schemas.microsoft.com/office/drawing/2014/main" val="34029071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5AAF4BD-E5EA-2C42-B7F2-EB1D64D64AF2}"/>
                  </a:ext>
                </a:extLst>
              </p:cNvPr>
              <p:cNvSpPr/>
              <p:nvPr/>
            </p:nvSpPr>
            <p:spPr>
              <a:xfrm>
                <a:off x="8101608" y="3215747"/>
                <a:ext cx="3787447" cy="462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33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d>
                      <m:dPr>
                        <m:begChr m:val="["/>
                        <m:endChr m:val="]"/>
                        <m:ctrlPr>
                          <a:rPr lang="en-US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33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133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133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133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133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133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133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133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133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133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&gt;7</m:t>
                        </m:r>
                      </m:e>
                      <m:e>
                        <m:r>
                          <m:rPr>
                            <m:nor/>
                          </m:rPr>
                          <a:rPr lang="el-GR" sz="2133" b="1" i="1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US" sz="2133" b="1" i="1" baseline="-25000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133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133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133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133" b="1" i="1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US" sz="2133" b="1" i="1" baseline="-25000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sz="2133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&lt; 0.01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5AAF4BD-E5EA-2C42-B7F2-EB1D64D64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608" y="3215747"/>
                <a:ext cx="3787447" cy="462819"/>
              </a:xfrm>
              <a:prstGeom prst="rect">
                <a:avLst/>
              </a:prstGeom>
              <a:blipFill>
                <a:blip r:embed="rId5"/>
                <a:stretch>
                  <a:fillRect r="-1003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EEDE18-2A8B-B745-9C73-825125444FD1}"/>
                  </a:ext>
                </a:extLst>
              </p:cNvPr>
              <p:cNvSpPr/>
              <p:nvPr/>
            </p:nvSpPr>
            <p:spPr>
              <a:xfrm>
                <a:off x="8127924" y="4271753"/>
                <a:ext cx="2295821" cy="420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33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133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l-GR" sz="2133" b="1" i="1" dirty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US" sz="2133" b="1" i="1" baseline="-25000" dirty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sz="2133" dirty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&gt; </m:t>
                    </m:r>
                    <m:r>
                      <m:rPr>
                        <m:nor/>
                      </m:rPr>
                      <a:rPr lang="el-GR" sz="2133" b="1" i="1" dirty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US" sz="2133" b="1" i="1" baseline="-25000" dirty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sz="2133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133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&gt; 0.99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EEDE18-2A8B-B745-9C73-825125444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24" y="4271753"/>
                <a:ext cx="2295821" cy="420564"/>
              </a:xfrm>
              <a:prstGeom prst="rect">
                <a:avLst/>
              </a:prstGeom>
              <a:blipFill>
                <a:blip r:embed="rId6"/>
                <a:stretch>
                  <a:fillRect t="-9091" r="-2198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FE8991-7D42-254E-94E0-E4D62C4B95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AEEBFE-7A5C-184A-9D14-91E665A77830}"/>
              </a:ext>
            </a:extLst>
          </p:cNvPr>
          <p:cNvSpPr/>
          <p:nvPr/>
        </p:nvSpPr>
        <p:spPr>
          <a:xfrm>
            <a:off x="1221616" y="5642891"/>
            <a:ext cx="9950610" cy="537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/>
              <a:t>Only a small percentage correctly answered a basic p-value interpretation question.</a:t>
            </a:r>
            <a:endParaRPr lang="en-US" sz="2200" i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F6E347-3158-B141-BA24-20181589A75C}"/>
              </a:ext>
            </a:extLst>
          </p:cNvPr>
          <p:cNvGrpSpPr/>
          <p:nvPr/>
        </p:nvGrpSpPr>
        <p:grpSpPr>
          <a:xfrm>
            <a:off x="595722" y="3215747"/>
            <a:ext cx="346661" cy="1420602"/>
            <a:chOff x="633948" y="3219133"/>
            <a:chExt cx="346661" cy="14206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4B351B-38B7-864A-AA82-A1F4F2327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0241" y="4299367"/>
              <a:ext cx="340368" cy="34036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19D7ABD-C77B-7E44-A697-6FFBE0F16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948" y="3219133"/>
              <a:ext cx="344088" cy="434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1184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10F8-9FA4-1040-B5A2-21BC3DCE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4991-6CC0-B345-AC1F-48AE72494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485" y="16155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Q: </a:t>
            </a:r>
            <a:r>
              <a:rPr lang="en-US" dirty="0"/>
              <a:t>What is this work about? </a:t>
            </a:r>
          </a:p>
          <a:p>
            <a:pPr marL="0" indent="0">
              <a:buNone/>
            </a:pPr>
            <a:br>
              <a:rPr lang="en-US" b="1" dirty="0">
                <a:solidFill>
                  <a:srgbClr val="00B050"/>
                </a:solidFill>
              </a:rPr>
            </a:b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Q: </a:t>
            </a:r>
            <a:r>
              <a:rPr lang="en-US" dirty="0"/>
              <a:t>What do you mean by “hypothesis”?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Q: </a:t>
            </a:r>
            <a:r>
              <a:rPr lang="en-US" dirty="0"/>
              <a:t>Why should I care about hypothesis assessment?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16BBB5-DFB3-CA46-AB69-7434DAFA550E}"/>
              </a:ext>
            </a:extLst>
          </p:cNvPr>
          <p:cNvSpPr/>
          <p:nvPr/>
        </p:nvSpPr>
        <p:spPr>
          <a:xfrm>
            <a:off x="1610500" y="2028887"/>
            <a:ext cx="8970999" cy="544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i="1" dirty="0"/>
              <a:t>Different hypothesis assessment algorithms and their comparison 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5AE060-36B6-E245-B96F-CD1B27696086}"/>
              </a:ext>
            </a:extLst>
          </p:cNvPr>
          <p:cNvSpPr/>
          <p:nvPr/>
        </p:nvSpPr>
        <p:spPr>
          <a:xfrm>
            <a:off x="1610499" y="3433560"/>
            <a:ext cx="8970999" cy="880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i="1" dirty="0"/>
              <a:t>it’s a </a:t>
            </a:r>
            <a:r>
              <a:rPr lang="en-US" sz="2400" b="1" i="1" dirty="0"/>
              <a:t>prediction</a:t>
            </a:r>
            <a:r>
              <a:rPr lang="en-US" sz="2400" i="1" dirty="0"/>
              <a:t>, based on certain assumptions &amp; observations</a:t>
            </a:r>
            <a:br>
              <a:rPr lang="en-US" sz="2400" i="1" dirty="0"/>
            </a:br>
            <a:r>
              <a:rPr lang="en-US" sz="2400" i="1" dirty="0"/>
              <a:t>e.g., </a:t>
            </a:r>
            <a:r>
              <a:rPr lang="en-US" sz="2400" b="1" i="1" dirty="0">
                <a:solidFill>
                  <a:srgbClr val="00B050"/>
                </a:solidFill>
              </a:rPr>
              <a:t>classifier-1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i="1" dirty="0"/>
              <a:t>is inherently better than </a:t>
            </a:r>
            <a:r>
              <a:rPr lang="en-US" sz="2400" b="1" i="1" dirty="0">
                <a:solidFill>
                  <a:srgbClr val="FF0000"/>
                </a:solidFill>
              </a:rPr>
              <a:t>classifier-2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0F12E7-1475-A643-AA2E-AD94611993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2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1A42-36C9-4B4F-8D7A-F380F0EC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Ease of interpretation: Bayesians vs Freq.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FE3E9-4906-6646-97F4-3930E1AE38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1FD767-76D8-BB40-B133-9D7C1FB468BD}"/>
              </a:ext>
            </a:extLst>
          </p:cNvPr>
          <p:cNvGrpSpPr/>
          <p:nvPr/>
        </p:nvGrpSpPr>
        <p:grpSpPr>
          <a:xfrm>
            <a:off x="4422392" y="2778859"/>
            <a:ext cx="3554056" cy="2132952"/>
            <a:chOff x="6735320" y="2572946"/>
            <a:chExt cx="3934676" cy="24140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D084C2-8817-0C45-A41A-F286731B7A83}"/>
                </a:ext>
              </a:extLst>
            </p:cNvPr>
            <p:cNvSpPr/>
            <p:nvPr/>
          </p:nvSpPr>
          <p:spPr>
            <a:xfrm>
              <a:off x="6735321" y="2572946"/>
              <a:ext cx="1798652" cy="11216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p-value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8B89BB-E11C-634C-8637-1EC0139A1145}"/>
                </a:ext>
              </a:extLst>
            </p:cNvPr>
            <p:cNvSpPr/>
            <p:nvPr/>
          </p:nvSpPr>
          <p:spPr>
            <a:xfrm>
              <a:off x="8871345" y="2585265"/>
              <a:ext cx="1798649" cy="112165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C134EE-8352-D142-AE0D-B11AC4B35249}"/>
                </a:ext>
              </a:extLst>
            </p:cNvPr>
            <p:cNvSpPr/>
            <p:nvPr/>
          </p:nvSpPr>
          <p:spPr>
            <a:xfrm>
              <a:off x="6735320" y="3853055"/>
              <a:ext cx="1798652" cy="112165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6F3585-D874-7C48-A93B-F870A1B8142C}"/>
                </a:ext>
              </a:extLst>
            </p:cNvPr>
            <p:cNvSpPr/>
            <p:nvPr/>
          </p:nvSpPr>
          <p:spPr>
            <a:xfrm>
              <a:off x="8871347" y="3865374"/>
              <a:ext cx="1798649" cy="11216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Posterior Intervals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A360249-01DD-0646-B9CD-80B5C9204CE3}"/>
              </a:ext>
            </a:extLst>
          </p:cNvPr>
          <p:cNvSpPr/>
          <p:nvPr/>
        </p:nvSpPr>
        <p:spPr>
          <a:xfrm>
            <a:off x="4520054" y="1980636"/>
            <a:ext cx="1429335" cy="545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Frequentist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1C9E38-DE47-9348-8FF5-BBF8EE20655D}"/>
              </a:ext>
            </a:extLst>
          </p:cNvPr>
          <p:cNvSpPr/>
          <p:nvPr/>
        </p:nvSpPr>
        <p:spPr>
          <a:xfrm>
            <a:off x="6416785" y="1980636"/>
            <a:ext cx="1429335" cy="545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Bayesian</a:t>
            </a:r>
          </a:p>
        </p:txBody>
      </p:sp>
    </p:spTree>
    <p:extLst>
      <p:ext uri="{BB962C8B-B14F-4D97-AF65-F5344CB8AC3E}">
        <p14:creationId xmlns:p14="http://schemas.microsoft.com/office/powerpoint/2010/main" val="41132219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1A42-36C9-4B4F-8D7A-F380F0EC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Ease of interpretation: Bayesians vs Freq.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FE3E9-4906-6646-97F4-3930E1AE38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1FD767-76D8-BB40-B133-9D7C1FB468BD}"/>
              </a:ext>
            </a:extLst>
          </p:cNvPr>
          <p:cNvGrpSpPr/>
          <p:nvPr/>
        </p:nvGrpSpPr>
        <p:grpSpPr>
          <a:xfrm>
            <a:off x="4422392" y="2778859"/>
            <a:ext cx="3554056" cy="2132952"/>
            <a:chOff x="6735320" y="2572946"/>
            <a:chExt cx="3934676" cy="24140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D084C2-8817-0C45-A41A-F286731B7A83}"/>
                </a:ext>
              </a:extLst>
            </p:cNvPr>
            <p:cNvSpPr/>
            <p:nvPr/>
          </p:nvSpPr>
          <p:spPr>
            <a:xfrm>
              <a:off x="6735321" y="2572946"/>
              <a:ext cx="1798652" cy="11216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p-value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8B89BB-E11C-634C-8637-1EC0139A1145}"/>
                </a:ext>
              </a:extLst>
            </p:cNvPr>
            <p:cNvSpPr/>
            <p:nvPr/>
          </p:nvSpPr>
          <p:spPr>
            <a:xfrm>
              <a:off x="8871345" y="2585265"/>
              <a:ext cx="1798649" cy="112165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C134EE-8352-D142-AE0D-B11AC4B35249}"/>
                </a:ext>
              </a:extLst>
            </p:cNvPr>
            <p:cNvSpPr/>
            <p:nvPr/>
          </p:nvSpPr>
          <p:spPr>
            <a:xfrm>
              <a:off x="6735320" y="3853055"/>
              <a:ext cx="1798652" cy="112165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6F3585-D874-7C48-A93B-F870A1B8142C}"/>
                </a:ext>
              </a:extLst>
            </p:cNvPr>
            <p:cNvSpPr/>
            <p:nvPr/>
          </p:nvSpPr>
          <p:spPr>
            <a:xfrm>
              <a:off x="8871347" y="3865374"/>
              <a:ext cx="1798649" cy="11216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Posterior Intervals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A360249-01DD-0646-B9CD-80B5C9204CE3}"/>
              </a:ext>
            </a:extLst>
          </p:cNvPr>
          <p:cNvSpPr/>
          <p:nvPr/>
        </p:nvSpPr>
        <p:spPr>
          <a:xfrm>
            <a:off x="4520054" y="1980636"/>
            <a:ext cx="1429335" cy="545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Frequentist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1C9E38-DE47-9348-8FF5-BBF8EE20655D}"/>
              </a:ext>
            </a:extLst>
          </p:cNvPr>
          <p:cNvSpPr/>
          <p:nvPr/>
        </p:nvSpPr>
        <p:spPr>
          <a:xfrm>
            <a:off x="6416785" y="1980636"/>
            <a:ext cx="1429335" cy="545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Bayesian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71A1C08-A52C-AF44-BE3A-0EDC517C0A0E}"/>
              </a:ext>
            </a:extLst>
          </p:cNvPr>
          <p:cNvSpPr/>
          <p:nvPr/>
        </p:nvSpPr>
        <p:spPr>
          <a:xfrm>
            <a:off x="1052055" y="5275092"/>
            <a:ext cx="9989994" cy="680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/>
              <a:t>  Our participants mistakenly interpret </a:t>
            </a:r>
            <a:r>
              <a:rPr lang="en-US" sz="2400" b="1" i="1" dirty="0"/>
              <a:t>frequentist</a:t>
            </a:r>
            <a:r>
              <a:rPr lang="en-US" sz="2400" i="1" dirty="0"/>
              <a:t> notions in a </a:t>
            </a:r>
            <a:r>
              <a:rPr lang="en-US" sz="2400" b="1" i="1" dirty="0"/>
              <a:t>Bayesian</a:t>
            </a:r>
            <a:r>
              <a:rPr lang="en-US" sz="2400" i="1" dirty="0"/>
              <a:t> way.</a:t>
            </a:r>
          </a:p>
        </p:txBody>
      </p:sp>
    </p:spTree>
    <p:extLst>
      <p:ext uri="{BB962C8B-B14F-4D97-AF65-F5344CB8AC3E}">
        <p14:creationId xmlns:p14="http://schemas.microsoft.com/office/powerpoint/2010/main" val="33120527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1A42-36C9-4B4F-8D7A-F380F0EC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Ease of interpretation: Bayesians vs Freq.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FE3E9-4906-6646-97F4-3930E1AE38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ACB09B-AF37-A44E-8477-06A3E4DB333D}"/>
              </a:ext>
            </a:extLst>
          </p:cNvPr>
          <p:cNvGrpSpPr/>
          <p:nvPr/>
        </p:nvGrpSpPr>
        <p:grpSpPr>
          <a:xfrm>
            <a:off x="260108" y="2647132"/>
            <a:ext cx="5890320" cy="2385590"/>
            <a:chOff x="260108" y="2647132"/>
            <a:chExt cx="5890320" cy="238559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7A9ADFF-C1B6-C849-99A3-2EDEBD9386A5}"/>
                </a:ext>
              </a:extLst>
            </p:cNvPr>
            <p:cNvSpPr/>
            <p:nvPr/>
          </p:nvSpPr>
          <p:spPr>
            <a:xfrm>
              <a:off x="4295133" y="2647132"/>
              <a:ext cx="1855295" cy="2385590"/>
            </a:xfrm>
            <a:prstGeom prst="roundRect">
              <a:avLst>
                <a:gd name="adj" fmla="val 9727"/>
              </a:avLst>
            </a:prstGeom>
            <a:solidFill>
              <a:srgbClr val="FF0000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2680D77-5156-D848-88C3-F80C76F25374}"/>
                    </a:ext>
                  </a:extLst>
                </p:cNvPr>
                <p:cNvSpPr txBox="1"/>
                <p:nvPr/>
              </p:nvSpPr>
              <p:spPr>
                <a:xfrm>
                  <a:off x="260108" y="3160485"/>
                  <a:ext cx="3890745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obs</m:t>
                            </m:r>
                            <m:r>
                              <a:rPr lang="en-US" sz="32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. &gt;</m:t>
                            </m:r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| </m:t>
                            </m:r>
                            <m:acc>
                              <m:accPr>
                                <m:chr m:val="̅"/>
                                <m:ctrlPr>
                                  <a:rPr lang="en-US" sz="3200" b="1" i="1">
                                    <a:solidFill>
                                      <a:srgbClr val="0011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solidFill>
                                      <a:srgbClr val="0011FF"/>
                                    </a:solidFill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</m:acc>
                            <m:r>
                              <a:rPr lang="en-US" sz="3200" b="1" i="1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2680D77-5156-D848-88C3-F80C76F253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08" y="3160485"/>
                  <a:ext cx="3890745" cy="555858"/>
                </a:xfrm>
                <a:prstGeom prst="rect">
                  <a:avLst/>
                </a:prstGeom>
                <a:blipFill>
                  <a:blip r:embed="rId3"/>
                  <a:stretch>
                    <a:fillRect l="-1623" t="-1777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DCB65D-CEFF-334C-9ED8-7D27AAEA3651}"/>
                </a:ext>
              </a:extLst>
            </p:cNvPr>
            <p:cNvSpPr/>
            <p:nvPr/>
          </p:nvSpPr>
          <p:spPr>
            <a:xfrm>
              <a:off x="1615676" y="4020839"/>
              <a:ext cx="128272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/>
                <a:t>p-value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2012BBE5-BCFA-D54A-88FD-F5D0BB70A1F7}"/>
                </a:ext>
              </a:extLst>
            </p:cNvPr>
            <p:cNvSpPr/>
            <p:nvPr/>
          </p:nvSpPr>
          <p:spPr>
            <a:xfrm rot="5400000">
              <a:off x="2065449" y="2243872"/>
              <a:ext cx="299808" cy="3369002"/>
            </a:xfrm>
            <a:prstGeom prst="rightBrace">
              <a:avLst>
                <a:gd name="adj1" fmla="val 14047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1FD767-76D8-BB40-B133-9D7C1FB468BD}"/>
              </a:ext>
            </a:extLst>
          </p:cNvPr>
          <p:cNvGrpSpPr/>
          <p:nvPr/>
        </p:nvGrpSpPr>
        <p:grpSpPr>
          <a:xfrm>
            <a:off x="4422392" y="2778859"/>
            <a:ext cx="3554056" cy="2132952"/>
            <a:chOff x="6735320" y="2572946"/>
            <a:chExt cx="3934676" cy="24140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D084C2-8817-0C45-A41A-F286731B7A83}"/>
                </a:ext>
              </a:extLst>
            </p:cNvPr>
            <p:cNvSpPr/>
            <p:nvPr/>
          </p:nvSpPr>
          <p:spPr>
            <a:xfrm>
              <a:off x="6735321" y="2572946"/>
              <a:ext cx="1798652" cy="11216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p-value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8B89BB-E11C-634C-8637-1EC0139A1145}"/>
                </a:ext>
              </a:extLst>
            </p:cNvPr>
            <p:cNvSpPr/>
            <p:nvPr/>
          </p:nvSpPr>
          <p:spPr>
            <a:xfrm>
              <a:off x="8871345" y="2585265"/>
              <a:ext cx="1798649" cy="112165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C134EE-8352-D142-AE0D-B11AC4B35249}"/>
                </a:ext>
              </a:extLst>
            </p:cNvPr>
            <p:cNvSpPr/>
            <p:nvPr/>
          </p:nvSpPr>
          <p:spPr>
            <a:xfrm>
              <a:off x="6735320" y="3853055"/>
              <a:ext cx="1798652" cy="112165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6F3585-D874-7C48-A93B-F870A1B8142C}"/>
                </a:ext>
              </a:extLst>
            </p:cNvPr>
            <p:cNvSpPr/>
            <p:nvPr/>
          </p:nvSpPr>
          <p:spPr>
            <a:xfrm>
              <a:off x="8871347" y="3865374"/>
              <a:ext cx="1798649" cy="11216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Posterior Intervals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A360249-01DD-0646-B9CD-80B5C9204CE3}"/>
              </a:ext>
            </a:extLst>
          </p:cNvPr>
          <p:cNvSpPr/>
          <p:nvPr/>
        </p:nvSpPr>
        <p:spPr>
          <a:xfrm>
            <a:off x="4520054" y="1980636"/>
            <a:ext cx="1429335" cy="545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Frequentist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1C9E38-DE47-9348-8FF5-BBF8EE20655D}"/>
              </a:ext>
            </a:extLst>
          </p:cNvPr>
          <p:cNvSpPr/>
          <p:nvPr/>
        </p:nvSpPr>
        <p:spPr>
          <a:xfrm>
            <a:off x="6416785" y="1980636"/>
            <a:ext cx="1429335" cy="545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Bayesian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71A1C08-A52C-AF44-BE3A-0EDC517C0A0E}"/>
              </a:ext>
            </a:extLst>
          </p:cNvPr>
          <p:cNvSpPr/>
          <p:nvPr/>
        </p:nvSpPr>
        <p:spPr>
          <a:xfrm>
            <a:off x="1052055" y="5275092"/>
            <a:ext cx="9989994" cy="680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/>
              <a:t>  Our participants mistakenly interpret </a:t>
            </a:r>
            <a:r>
              <a:rPr lang="en-US" sz="2400" b="1" i="1" dirty="0"/>
              <a:t>frequentist</a:t>
            </a:r>
            <a:r>
              <a:rPr lang="en-US" sz="2400" i="1" dirty="0"/>
              <a:t> notions in a </a:t>
            </a:r>
            <a:r>
              <a:rPr lang="en-US" sz="2400" b="1" i="1" dirty="0"/>
              <a:t>Bayesian</a:t>
            </a:r>
            <a:r>
              <a:rPr lang="en-US" sz="2400" i="1" dirty="0"/>
              <a:t> way.</a:t>
            </a:r>
          </a:p>
        </p:txBody>
      </p:sp>
    </p:spTree>
    <p:extLst>
      <p:ext uri="{BB962C8B-B14F-4D97-AF65-F5344CB8AC3E}">
        <p14:creationId xmlns:p14="http://schemas.microsoft.com/office/powerpoint/2010/main" val="3218907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E24D20-33D4-5E42-B17B-CD113EB13A9A}"/>
              </a:ext>
            </a:extLst>
          </p:cNvPr>
          <p:cNvSpPr/>
          <p:nvPr/>
        </p:nvSpPr>
        <p:spPr>
          <a:xfrm>
            <a:off x="6226630" y="2647132"/>
            <a:ext cx="1855296" cy="2385590"/>
          </a:xfrm>
          <a:prstGeom prst="roundRect">
            <a:avLst>
              <a:gd name="adj" fmla="val 9727"/>
            </a:avLst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D1A42-36C9-4B4F-8D7A-F380F0EC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Ease of interpretation: Bayesians vs Freq.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FE3E9-4906-6646-97F4-3930E1AE38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ACB09B-AF37-A44E-8477-06A3E4DB333D}"/>
              </a:ext>
            </a:extLst>
          </p:cNvPr>
          <p:cNvGrpSpPr/>
          <p:nvPr/>
        </p:nvGrpSpPr>
        <p:grpSpPr>
          <a:xfrm>
            <a:off x="260108" y="2647132"/>
            <a:ext cx="5890320" cy="2385590"/>
            <a:chOff x="260108" y="2647132"/>
            <a:chExt cx="5890320" cy="238559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7A9ADFF-C1B6-C849-99A3-2EDEBD9386A5}"/>
                </a:ext>
              </a:extLst>
            </p:cNvPr>
            <p:cNvSpPr/>
            <p:nvPr/>
          </p:nvSpPr>
          <p:spPr>
            <a:xfrm>
              <a:off x="4295133" y="2647132"/>
              <a:ext cx="1855295" cy="2385590"/>
            </a:xfrm>
            <a:prstGeom prst="roundRect">
              <a:avLst>
                <a:gd name="adj" fmla="val 9727"/>
              </a:avLst>
            </a:prstGeom>
            <a:solidFill>
              <a:srgbClr val="FF0000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2680D77-5156-D848-88C3-F80C76F25374}"/>
                    </a:ext>
                  </a:extLst>
                </p:cNvPr>
                <p:cNvSpPr txBox="1"/>
                <p:nvPr/>
              </p:nvSpPr>
              <p:spPr>
                <a:xfrm>
                  <a:off x="260108" y="3160485"/>
                  <a:ext cx="3890745" cy="5558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obs</m:t>
                            </m:r>
                            <m:r>
                              <a:rPr lang="en-US" sz="320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. &gt;</m:t>
                            </m:r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3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| </m:t>
                            </m:r>
                            <m:acc>
                              <m:accPr>
                                <m:chr m:val="̅"/>
                                <m:ctrlPr>
                                  <a:rPr lang="en-US" sz="3200" b="1" i="1">
                                    <a:solidFill>
                                      <a:srgbClr val="0011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1" i="1">
                                    <a:solidFill>
                                      <a:srgbClr val="0011FF"/>
                                    </a:solidFill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</m:acc>
                            <m:r>
                              <a:rPr lang="en-US" sz="3200" b="1" i="1">
                                <a:solidFill>
                                  <a:srgbClr val="0011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2680D77-5156-D848-88C3-F80C76F253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08" y="3160485"/>
                  <a:ext cx="3890745" cy="555858"/>
                </a:xfrm>
                <a:prstGeom prst="rect">
                  <a:avLst/>
                </a:prstGeom>
                <a:blipFill>
                  <a:blip r:embed="rId3"/>
                  <a:stretch>
                    <a:fillRect l="-1623" t="-1777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DCB65D-CEFF-334C-9ED8-7D27AAEA3651}"/>
                </a:ext>
              </a:extLst>
            </p:cNvPr>
            <p:cNvSpPr/>
            <p:nvPr/>
          </p:nvSpPr>
          <p:spPr>
            <a:xfrm>
              <a:off x="1615676" y="4020839"/>
              <a:ext cx="128272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i="1" dirty="0"/>
                <a:t>p-value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2012BBE5-BCFA-D54A-88FD-F5D0BB70A1F7}"/>
                </a:ext>
              </a:extLst>
            </p:cNvPr>
            <p:cNvSpPr/>
            <p:nvPr/>
          </p:nvSpPr>
          <p:spPr>
            <a:xfrm rot="5400000">
              <a:off x="2065449" y="2243872"/>
              <a:ext cx="299808" cy="3369002"/>
            </a:xfrm>
            <a:prstGeom prst="rightBrace">
              <a:avLst>
                <a:gd name="adj1" fmla="val 140476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EC5D78-4292-FA4D-83D3-B35DDCB4EF11}"/>
                  </a:ext>
                </a:extLst>
              </p:cNvPr>
              <p:cNvSpPr txBox="1"/>
              <p:nvPr/>
            </p:nvSpPr>
            <p:spPr>
              <a:xfrm>
                <a:off x="8207085" y="3152001"/>
                <a:ext cx="38313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solidFill>
                                <a:srgbClr val="0011FF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servations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EC5D78-4292-FA4D-83D3-B35DDCB4E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85" y="3152001"/>
                <a:ext cx="3831305" cy="553998"/>
              </a:xfrm>
              <a:prstGeom prst="rect">
                <a:avLst/>
              </a:prstGeom>
              <a:blipFill>
                <a:blip r:embed="rId4"/>
                <a:stretch>
                  <a:fillRect l="-231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C1FD767-76D8-BB40-B133-9D7C1FB468BD}"/>
              </a:ext>
            </a:extLst>
          </p:cNvPr>
          <p:cNvGrpSpPr/>
          <p:nvPr/>
        </p:nvGrpSpPr>
        <p:grpSpPr>
          <a:xfrm>
            <a:off x="4422392" y="2778859"/>
            <a:ext cx="3554056" cy="2132952"/>
            <a:chOff x="6735320" y="2572946"/>
            <a:chExt cx="3934676" cy="24140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D084C2-8817-0C45-A41A-F286731B7A83}"/>
                </a:ext>
              </a:extLst>
            </p:cNvPr>
            <p:cNvSpPr/>
            <p:nvPr/>
          </p:nvSpPr>
          <p:spPr>
            <a:xfrm>
              <a:off x="6735321" y="2572946"/>
              <a:ext cx="1798652" cy="11216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p-value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8B89BB-E11C-634C-8637-1EC0139A1145}"/>
                </a:ext>
              </a:extLst>
            </p:cNvPr>
            <p:cNvSpPr/>
            <p:nvPr/>
          </p:nvSpPr>
          <p:spPr>
            <a:xfrm>
              <a:off x="8871345" y="2585265"/>
              <a:ext cx="1798649" cy="112165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C134EE-8352-D142-AE0D-B11AC4B35249}"/>
                </a:ext>
              </a:extLst>
            </p:cNvPr>
            <p:cNvSpPr/>
            <p:nvPr/>
          </p:nvSpPr>
          <p:spPr>
            <a:xfrm>
              <a:off x="6735320" y="3853055"/>
              <a:ext cx="1798652" cy="112165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6F3585-D874-7C48-A93B-F870A1B8142C}"/>
                </a:ext>
              </a:extLst>
            </p:cNvPr>
            <p:cNvSpPr/>
            <p:nvPr/>
          </p:nvSpPr>
          <p:spPr>
            <a:xfrm>
              <a:off x="8871347" y="3865374"/>
              <a:ext cx="1798649" cy="11216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Posterior Intervals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A360249-01DD-0646-B9CD-80B5C9204CE3}"/>
              </a:ext>
            </a:extLst>
          </p:cNvPr>
          <p:cNvSpPr/>
          <p:nvPr/>
        </p:nvSpPr>
        <p:spPr>
          <a:xfrm>
            <a:off x="4520054" y="1980636"/>
            <a:ext cx="1429335" cy="545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Frequentist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1C9E38-DE47-9348-8FF5-BBF8EE20655D}"/>
              </a:ext>
            </a:extLst>
          </p:cNvPr>
          <p:cNvSpPr/>
          <p:nvPr/>
        </p:nvSpPr>
        <p:spPr>
          <a:xfrm>
            <a:off x="6416785" y="1980636"/>
            <a:ext cx="1429335" cy="545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Bayesian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71A1C08-A52C-AF44-BE3A-0EDC517C0A0E}"/>
              </a:ext>
            </a:extLst>
          </p:cNvPr>
          <p:cNvSpPr/>
          <p:nvPr/>
        </p:nvSpPr>
        <p:spPr>
          <a:xfrm>
            <a:off x="1052055" y="5275092"/>
            <a:ext cx="9989994" cy="6808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/>
              <a:t>  Our participants mistakenly interpret </a:t>
            </a:r>
            <a:r>
              <a:rPr lang="en-US" sz="2400" b="1" i="1" dirty="0"/>
              <a:t>frequentist</a:t>
            </a:r>
            <a:r>
              <a:rPr lang="en-US" sz="2400" i="1" dirty="0"/>
              <a:t> notions in a </a:t>
            </a:r>
            <a:r>
              <a:rPr lang="en-US" sz="2400" b="1" i="1" dirty="0"/>
              <a:t>Bayesian</a:t>
            </a:r>
            <a:r>
              <a:rPr lang="en-US" sz="2400" i="1" dirty="0"/>
              <a:t> way.</a:t>
            </a:r>
          </a:p>
        </p:txBody>
      </p:sp>
    </p:spTree>
    <p:extLst>
      <p:ext uri="{BB962C8B-B14F-4D97-AF65-F5344CB8AC3E}">
        <p14:creationId xmlns:p14="http://schemas.microsoft.com/office/powerpoint/2010/main" val="169021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B80CC8-50D1-D64A-B110-BDBD6F93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4B160A1-CBC2-B643-BFC8-1FC9685C881E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572738" y="1569898"/>
          <a:ext cx="7268901" cy="3659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2EBB767-8795-7149-BB66-1014AA8ED7BB}"/>
              </a:ext>
            </a:extLst>
          </p:cNvPr>
          <p:cNvSpPr/>
          <p:nvPr/>
        </p:nvSpPr>
        <p:spPr>
          <a:xfrm>
            <a:off x="7489371" y="1854654"/>
            <a:ext cx="4419600" cy="3186113"/>
          </a:xfrm>
          <a:prstGeom prst="wedgeRoundRectCallout">
            <a:avLst>
              <a:gd name="adj1" fmla="val -62967"/>
              <a:gd name="adj2" fmla="val 106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 dirty="0"/>
              <a:t>While p-valued based tests are </a:t>
            </a:r>
            <a:r>
              <a:rPr lang="en" sz="2000" b="1" dirty="0"/>
              <a:t>the most popular choice </a:t>
            </a:r>
            <a:r>
              <a:rPr lang="en" sz="2000" dirty="0"/>
              <a:t>among NLP practitioners, they’re </a:t>
            </a:r>
            <a:r>
              <a:rPr lang="en" sz="2000" b="1" dirty="0"/>
              <a:t>difficult to understand </a:t>
            </a:r>
            <a:r>
              <a:rPr lang="en" sz="2000" dirty="0"/>
              <a:t>and highly </a:t>
            </a:r>
            <a:r>
              <a:rPr lang="en" sz="2000" b="1" dirty="0"/>
              <a:t>prone to misunderstanding</a:t>
            </a:r>
            <a:r>
              <a:rPr lang="en" sz="20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 dirty="0"/>
              <a:t>Bayesian Intervals provide results that are </a:t>
            </a:r>
            <a:r>
              <a:rPr lang="en" sz="2000" b="1" dirty="0"/>
              <a:t>more natural</a:t>
            </a:r>
            <a:r>
              <a:rPr lang="en" sz="2000" dirty="0"/>
              <a:t> to interpret.</a:t>
            </a:r>
            <a:endParaRPr lang="en-US" sz="20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08BDB94-16FD-9247-AC4A-5443B70C742A}"/>
              </a:ext>
            </a:extLst>
          </p:cNvPr>
          <p:cNvSpPr/>
          <p:nvPr/>
        </p:nvSpPr>
        <p:spPr>
          <a:xfrm>
            <a:off x="283029" y="4169969"/>
            <a:ext cx="729205" cy="555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1DD0C-2B66-F645-94EE-881DB9CE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C88E-866D-894C-A5F4-69E219FEB641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344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2CB15-429C-CD4F-A9A7-29B68CF13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C73CA-B64E-0D4D-84D9-CECFAFD84283}"/>
              </a:ext>
            </a:extLst>
          </p:cNvPr>
          <p:cNvSpPr/>
          <p:nvPr/>
        </p:nvSpPr>
        <p:spPr>
          <a:xfrm>
            <a:off x="4836249" y="5721926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5679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7AFB4A-5A7E-AB41-A5FD-4B9DA2338C39}"/>
              </a:ext>
            </a:extLst>
          </p:cNvPr>
          <p:cNvSpPr txBox="1">
            <a:spLocks/>
          </p:cNvSpPr>
          <p:nvPr/>
        </p:nvSpPr>
        <p:spPr>
          <a:xfrm>
            <a:off x="838200" y="1559753"/>
            <a:ext cx="10378441" cy="456228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400" dirty="0"/>
              <a:t>The work surveys four different alternatives for hypothesis assessment. </a:t>
            </a:r>
          </a:p>
          <a:p>
            <a:pPr lvl="1"/>
            <a:r>
              <a:rPr lang="en" sz="2000" dirty="0"/>
              <a:t>Details in the paper</a:t>
            </a:r>
            <a:endParaRPr lang="en" sz="2400" dirty="0"/>
          </a:p>
          <a:p>
            <a:endParaRPr lang="en" sz="2400" dirty="0"/>
          </a:p>
          <a:p>
            <a:r>
              <a:rPr lang="en" sz="2400" dirty="0"/>
              <a:t>We provide comparisons among these algorithms: </a:t>
            </a:r>
          </a:p>
          <a:p>
            <a:pPr lvl="1"/>
            <a:r>
              <a:rPr lang="en" sz="2000" dirty="0"/>
              <a:t>Whether their easy to interpret / misinterpret </a:t>
            </a:r>
          </a:p>
          <a:p>
            <a:pPr lvl="1"/>
            <a:r>
              <a:rPr lang="en" sz="2000" dirty="0"/>
              <a:t>… </a:t>
            </a:r>
            <a:endParaRPr lang="en" sz="2400" dirty="0"/>
          </a:p>
          <a:p>
            <a:endParaRPr lang="en" sz="2400" dirty="0"/>
          </a:p>
          <a:p>
            <a:r>
              <a:rPr lang="en" sz="2400" dirty="0"/>
              <a:t>We compare usage patterns: </a:t>
            </a:r>
          </a:p>
          <a:p>
            <a:pPr lvl="1"/>
            <a:r>
              <a:rPr lang="en" sz="2000" dirty="0"/>
              <a:t>Surveying the field </a:t>
            </a:r>
          </a:p>
          <a:p>
            <a:pPr lvl="1"/>
            <a:r>
              <a:rPr lang="en" sz="2000" dirty="0"/>
              <a:t>Manual annotation of papers </a:t>
            </a:r>
          </a:p>
          <a:p>
            <a:pPr lvl="1"/>
            <a:endParaRPr lang="en" sz="2000" dirty="0"/>
          </a:p>
          <a:p>
            <a:r>
              <a:rPr lang="en" sz="2300" dirty="0" err="1"/>
              <a:t>HyBayes</a:t>
            </a:r>
            <a:r>
              <a:rPr lang="en" sz="2300" dirty="0"/>
              <a:t>: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allenai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HyBayes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2CB15-429C-CD4F-A9A7-29B68CF13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C73CA-B64E-0D4D-84D9-CECFAFD84283}"/>
              </a:ext>
            </a:extLst>
          </p:cNvPr>
          <p:cNvSpPr/>
          <p:nvPr/>
        </p:nvSpPr>
        <p:spPr>
          <a:xfrm>
            <a:off x="4836249" y="5721926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115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7AFB4A-5A7E-AB41-A5FD-4B9DA2338C39}"/>
              </a:ext>
            </a:extLst>
          </p:cNvPr>
          <p:cNvSpPr txBox="1">
            <a:spLocks/>
          </p:cNvSpPr>
          <p:nvPr/>
        </p:nvSpPr>
        <p:spPr>
          <a:xfrm>
            <a:off x="838200" y="1559753"/>
            <a:ext cx="10378441" cy="456228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400" dirty="0"/>
              <a:t>The work surveys four different alternatives for hypothesis assessment. </a:t>
            </a:r>
          </a:p>
          <a:p>
            <a:pPr lvl="1"/>
            <a:r>
              <a:rPr lang="en" sz="2000" dirty="0"/>
              <a:t>Details in the paper</a:t>
            </a:r>
            <a:endParaRPr lang="en" sz="2400" dirty="0"/>
          </a:p>
          <a:p>
            <a:endParaRPr lang="en" sz="2400" dirty="0"/>
          </a:p>
          <a:p>
            <a:r>
              <a:rPr lang="en" sz="2400" dirty="0"/>
              <a:t>We provide comparisons among these algorithms: </a:t>
            </a:r>
          </a:p>
          <a:p>
            <a:pPr lvl="1"/>
            <a:r>
              <a:rPr lang="en" sz="2000" dirty="0"/>
              <a:t>Whether their easy to interpret / misinterpret </a:t>
            </a:r>
          </a:p>
          <a:p>
            <a:pPr lvl="1"/>
            <a:r>
              <a:rPr lang="en" sz="2000" dirty="0"/>
              <a:t>… </a:t>
            </a:r>
            <a:endParaRPr lang="en" sz="2400" dirty="0"/>
          </a:p>
          <a:p>
            <a:endParaRPr lang="en" sz="2400" dirty="0"/>
          </a:p>
          <a:p>
            <a:r>
              <a:rPr lang="en" sz="2400" dirty="0"/>
              <a:t>We compare usage patterns: </a:t>
            </a:r>
          </a:p>
          <a:p>
            <a:pPr lvl="1"/>
            <a:r>
              <a:rPr lang="en" sz="2000" dirty="0"/>
              <a:t>Surveying the field </a:t>
            </a:r>
          </a:p>
          <a:p>
            <a:pPr lvl="1"/>
            <a:r>
              <a:rPr lang="en" sz="2000" dirty="0"/>
              <a:t>Manual annotation of papers </a:t>
            </a:r>
          </a:p>
          <a:p>
            <a:pPr lvl="1"/>
            <a:endParaRPr lang="en" sz="2000" dirty="0"/>
          </a:p>
          <a:p>
            <a:r>
              <a:rPr lang="en" sz="2300" dirty="0" err="1"/>
              <a:t>HyBayes</a:t>
            </a:r>
            <a:r>
              <a:rPr lang="en" sz="2300" dirty="0"/>
              <a:t>: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allenai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HyBayes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2CB15-429C-CD4F-A9A7-29B68CF13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C73CA-B64E-0D4D-84D9-CECFAFD84283}"/>
              </a:ext>
            </a:extLst>
          </p:cNvPr>
          <p:cNvSpPr/>
          <p:nvPr/>
        </p:nvSpPr>
        <p:spPr>
          <a:xfrm>
            <a:off x="4836249" y="5721926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7368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7AFB4A-5A7E-AB41-A5FD-4B9DA2338C39}"/>
              </a:ext>
            </a:extLst>
          </p:cNvPr>
          <p:cNvSpPr txBox="1">
            <a:spLocks/>
          </p:cNvSpPr>
          <p:nvPr/>
        </p:nvSpPr>
        <p:spPr>
          <a:xfrm>
            <a:off x="838200" y="1559753"/>
            <a:ext cx="10378441" cy="456228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400" dirty="0"/>
              <a:t>The work surveys four different alternatives for hypothesis assessment. </a:t>
            </a:r>
          </a:p>
          <a:p>
            <a:pPr lvl="1"/>
            <a:r>
              <a:rPr lang="en" sz="2000" dirty="0"/>
              <a:t>Details in the paper</a:t>
            </a:r>
            <a:endParaRPr lang="en" sz="2400" dirty="0"/>
          </a:p>
          <a:p>
            <a:endParaRPr lang="en" sz="2400" dirty="0"/>
          </a:p>
          <a:p>
            <a:r>
              <a:rPr lang="en" sz="2400" dirty="0"/>
              <a:t>We provide comparisons among these algorithms: </a:t>
            </a:r>
          </a:p>
          <a:p>
            <a:pPr lvl="1"/>
            <a:r>
              <a:rPr lang="en" sz="2000" dirty="0"/>
              <a:t>Whether their easy to interpret / misinterpret </a:t>
            </a:r>
          </a:p>
          <a:p>
            <a:pPr lvl="1"/>
            <a:r>
              <a:rPr lang="en" sz="2000" dirty="0"/>
              <a:t>… </a:t>
            </a:r>
            <a:endParaRPr lang="en" sz="2400" dirty="0"/>
          </a:p>
          <a:p>
            <a:endParaRPr lang="en" sz="2400" dirty="0"/>
          </a:p>
          <a:p>
            <a:r>
              <a:rPr lang="en" sz="2400" dirty="0"/>
              <a:t>We compare usage patterns: </a:t>
            </a:r>
          </a:p>
          <a:p>
            <a:pPr lvl="1"/>
            <a:r>
              <a:rPr lang="en" sz="2000" dirty="0"/>
              <a:t>Surveying the field </a:t>
            </a:r>
          </a:p>
          <a:p>
            <a:pPr lvl="1"/>
            <a:r>
              <a:rPr lang="en" sz="2000" dirty="0"/>
              <a:t>Manual annotation of papers </a:t>
            </a:r>
          </a:p>
          <a:p>
            <a:pPr lvl="1"/>
            <a:endParaRPr lang="en" sz="2000" dirty="0"/>
          </a:p>
          <a:p>
            <a:r>
              <a:rPr lang="en" sz="2300" dirty="0" err="1"/>
              <a:t>HyBayes</a:t>
            </a:r>
            <a:r>
              <a:rPr lang="en" sz="2300" dirty="0"/>
              <a:t>: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allenai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HyBayes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2CB15-429C-CD4F-A9A7-29B68CF13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C73CA-B64E-0D4D-84D9-CECFAFD84283}"/>
              </a:ext>
            </a:extLst>
          </p:cNvPr>
          <p:cNvSpPr/>
          <p:nvPr/>
        </p:nvSpPr>
        <p:spPr>
          <a:xfrm>
            <a:off x="4836249" y="5721926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8575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7AFB4A-5A7E-AB41-A5FD-4B9DA2338C39}"/>
              </a:ext>
            </a:extLst>
          </p:cNvPr>
          <p:cNvSpPr txBox="1">
            <a:spLocks/>
          </p:cNvSpPr>
          <p:nvPr/>
        </p:nvSpPr>
        <p:spPr>
          <a:xfrm>
            <a:off x="838200" y="1559753"/>
            <a:ext cx="10378441" cy="456228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400" dirty="0"/>
              <a:t>The work surveys four different alternatives for hypothesis assessment. </a:t>
            </a:r>
          </a:p>
          <a:p>
            <a:pPr lvl="1"/>
            <a:r>
              <a:rPr lang="en" sz="2000" dirty="0"/>
              <a:t>Details in the paper</a:t>
            </a:r>
            <a:endParaRPr lang="en" sz="2400" dirty="0"/>
          </a:p>
          <a:p>
            <a:endParaRPr lang="en" sz="2400" dirty="0"/>
          </a:p>
          <a:p>
            <a:r>
              <a:rPr lang="en" sz="2400" dirty="0"/>
              <a:t>We provide comparisons among these algorithms: </a:t>
            </a:r>
          </a:p>
          <a:p>
            <a:pPr lvl="1"/>
            <a:r>
              <a:rPr lang="en" sz="2000" dirty="0"/>
              <a:t>Whether their easy to interpret / misinterpret </a:t>
            </a:r>
          </a:p>
          <a:p>
            <a:pPr lvl="1"/>
            <a:r>
              <a:rPr lang="en" sz="2000" dirty="0"/>
              <a:t>… </a:t>
            </a:r>
            <a:endParaRPr lang="en" sz="2400" dirty="0"/>
          </a:p>
          <a:p>
            <a:endParaRPr lang="en" sz="2400" dirty="0"/>
          </a:p>
          <a:p>
            <a:r>
              <a:rPr lang="en" sz="2400" dirty="0"/>
              <a:t>We compare usage patterns: </a:t>
            </a:r>
          </a:p>
          <a:p>
            <a:pPr lvl="1"/>
            <a:r>
              <a:rPr lang="en" sz="2000" dirty="0"/>
              <a:t>Surveying the field </a:t>
            </a:r>
          </a:p>
          <a:p>
            <a:pPr lvl="1"/>
            <a:r>
              <a:rPr lang="en" sz="2000" dirty="0"/>
              <a:t>Manual annotation of papers </a:t>
            </a:r>
          </a:p>
          <a:p>
            <a:pPr lvl="1"/>
            <a:endParaRPr lang="en" sz="2000" dirty="0"/>
          </a:p>
          <a:p>
            <a:r>
              <a:rPr lang="en" sz="2300" dirty="0" err="1"/>
              <a:t>HyBayes</a:t>
            </a:r>
            <a:r>
              <a:rPr lang="en" sz="2300" dirty="0"/>
              <a:t>: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allenai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HyBayes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2CB15-429C-CD4F-A9A7-29B68CF13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C73CA-B64E-0D4D-84D9-CECFAFD84283}"/>
              </a:ext>
            </a:extLst>
          </p:cNvPr>
          <p:cNvSpPr/>
          <p:nvPr/>
        </p:nvSpPr>
        <p:spPr>
          <a:xfrm>
            <a:off x="4836249" y="5721926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71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10F8-9FA4-1040-B5A2-21BC3DCE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4991-6CC0-B345-AC1F-48AE72494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485" y="16155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Q: </a:t>
            </a:r>
            <a:r>
              <a:rPr lang="en-US" dirty="0"/>
              <a:t>What is this work about? </a:t>
            </a:r>
          </a:p>
          <a:p>
            <a:pPr marL="0" indent="0">
              <a:buNone/>
            </a:pPr>
            <a:br>
              <a:rPr lang="en-US" b="1" dirty="0">
                <a:solidFill>
                  <a:srgbClr val="00B050"/>
                </a:solidFill>
              </a:rPr>
            </a:b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Q: </a:t>
            </a:r>
            <a:r>
              <a:rPr lang="en-US" dirty="0"/>
              <a:t>What do you mean by “hypothesis”?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Q: </a:t>
            </a:r>
            <a:r>
              <a:rPr lang="en-US" dirty="0"/>
              <a:t>Why should I care about hypothesis assessment?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16BBB5-DFB3-CA46-AB69-7434DAFA550E}"/>
              </a:ext>
            </a:extLst>
          </p:cNvPr>
          <p:cNvSpPr/>
          <p:nvPr/>
        </p:nvSpPr>
        <p:spPr>
          <a:xfrm>
            <a:off x="1610500" y="2028887"/>
            <a:ext cx="8970999" cy="544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i="1" dirty="0"/>
              <a:t>Different hypothesis assessment algorithms and their comparison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A0507A-7CB4-F24D-A4D2-83588B5CBF6D}"/>
              </a:ext>
            </a:extLst>
          </p:cNvPr>
          <p:cNvSpPr/>
          <p:nvPr/>
        </p:nvSpPr>
        <p:spPr>
          <a:xfrm>
            <a:off x="1647572" y="5086290"/>
            <a:ext cx="8970999" cy="880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i="1" dirty="0"/>
              <a:t>Like any empirical field, in NLP we need to follow scientific principles</a:t>
            </a:r>
          </a:p>
          <a:p>
            <a:pPr marL="0" indent="0" algn="ctr">
              <a:buNone/>
            </a:pPr>
            <a:r>
              <a:rPr lang="en-US" sz="2400" i="1" dirty="0"/>
              <a:t> for drawing conclusions. 	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5AE060-36B6-E245-B96F-CD1B27696086}"/>
              </a:ext>
            </a:extLst>
          </p:cNvPr>
          <p:cNvSpPr/>
          <p:nvPr/>
        </p:nvSpPr>
        <p:spPr>
          <a:xfrm>
            <a:off x="1610499" y="3433560"/>
            <a:ext cx="8970999" cy="880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i="1" dirty="0"/>
              <a:t>it’s a </a:t>
            </a:r>
            <a:r>
              <a:rPr lang="en-US" sz="2400" b="1" i="1" dirty="0"/>
              <a:t>prediction</a:t>
            </a:r>
            <a:r>
              <a:rPr lang="en-US" sz="2400" i="1" dirty="0"/>
              <a:t>, based on certain assumptions &amp; observations</a:t>
            </a:r>
            <a:br>
              <a:rPr lang="en-US" sz="2400" i="1" dirty="0"/>
            </a:br>
            <a:r>
              <a:rPr lang="en-US" sz="2400" i="1" dirty="0"/>
              <a:t>e.g., </a:t>
            </a:r>
            <a:r>
              <a:rPr lang="en-US" sz="2400" b="1" i="1" dirty="0">
                <a:solidFill>
                  <a:srgbClr val="00B050"/>
                </a:solidFill>
              </a:rPr>
              <a:t>classifier-1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  <a:r>
              <a:rPr lang="en-US" sz="2400" i="1" dirty="0"/>
              <a:t>is inherently better than </a:t>
            </a:r>
            <a:r>
              <a:rPr lang="en-US" sz="2400" b="1" i="1" dirty="0">
                <a:solidFill>
                  <a:srgbClr val="FF0000"/>
                </a:solidFill>
              </a:rPr>
              <a:t>classifier-2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0F12E7-1475-A643-AA2E-AD94611993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11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7AFB4A-5A7E-AB41-A5FD-4B9DA2338C39}"/>
              </a:ext>
            </a:extLst>
          </p:cNvPr>
          <p:cNvSpPr txBox="1">
            <a:spLocks/>
          </p:cNvSpPr>
          <p:nvPr/>
        </p:nvSpPr>
        <p:spPr>
          <a:xfrm>
            <a:off x="838200" y="1559753"/>
            <a:ext cx="10378441" cy="456228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400" dirty="0"/>
              <a:t>The work surveys four different alternatives for hypothesis assessment. </a:t>
            </a:r>
          </a:p>
          <a:p>
            <a:pPr lvl="1"/>
            <a:r>
              <a:rPr lang="en" sz="2000" dirty="0"/>
              <a:t>Details in the paper</a:t>
            </a:r>
            <a:endParaRPr lang="en" sz="2400" dirty="0"/>
          </a:p>
          <a:p>
            <a:endParaRPr lang="en" sz="2400" dirty="0"/>
          </a:p>
          <a:p>
            <a:r>
              <a:rPr lang="en" sz="2400" dirty="0"/>
              <a:t>We provide comparisons among these algorithms: </a:t>
            </a:r>
          </a:p>
          <a:p>
            <a:pPr lvl="1"/>
            <a:r>
              <a:rPr lang="en" sz="2000" dirty="0"/>
              <a:t>Whether their easy to interpret / misinterpret </a:t>
            </a:r>
          </a:p>
          <a:p>
            <a:pPr lvl="1"/>
            <a:r>
              <a:rPr lang="en" sz="2000" dirty="0"/>
              <a:t>… </a:t>
            </a:r>
            <a:endParaRPr lang="en" sz="2400" dirty="0"/>
          </a:p>
          <a:p>
            <a:endParaRPr lang="en" sz="2400" dirty="0"/>
          </a:p>
          <a:p>
            <a:r>
              <a:rPr lang="en" sz="2400" dirty="0"/>
              <a:t>We compare usage patterns: </a:t>
            </a:r>
          </a:p>
          <a:p>
            <a:pPr lvl="1"/>
            <a:r>
              <a:rPr lang="en" sz="2000" dirty="0"/>
              <a:t>Surveying the field </a:t>
            </a:r>
          </a:p>
          <a:p>
            <a:pPr lvl="1"/>
            <a:r>
              <a:rPr lang="en" sz="2000" dirty="0"/>
              <a:t>Manual annotation of papers </a:t>
            </a:r>
          </a:p>
          <a:p>
            <a:pPr lvl="1"/>
            <a:endParaRPr lang="en" sz="2000" dirty="0"/>
          </a:p>
          <a:p>
            <a:r>
              <a:rPr lang="en" sz="2300" dirty="0" err="1"/>
              <a:t>HyBayes</a:t>
            </a:r>
            <a:r>
              <a:rPr lang="en" sz="2300" dirty="0"/>
              <a:t>: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allenai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HyBayes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2CB15-429C-CD4F-A9A7-29B68CF13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C73CA-B64E-0D4D-84D9-CECFAFD84283}"/>
              </a:ext>
            </a:extLst>
          </p:cNvPr>
          <p:cNvSpPr/>
          <p:nvPr/>
        </p:nvSpPr>
        <p:spPr>
          <a:xfrm>
            <a:off x="4836249" y="5721926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427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7AFB4A-5A7E-AB41-A5FD-4B9DA2338C39}"/>
              </a:ext>
            </a:extLst>
          </p:cNvPr>
          <p:cNvSpPr txBox="1">
            <a:spLocks/>
          </p:cNvSpPr>
          <p:nvPr/>
        </p:nvSpPr>
        <p:spPr>
          <a:xfrm>
            <a:off x="838200" y="1559753"/>
            <a:ext cx="10378441" cy="456228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400" dirty="0"/>
              <a:t>The work surveys four different alternatives for hypothesis assessment. </a:t>
            </a:r>
          </a:p>
          <a:p>
            <a:pPr lvl="1"/>
            <a:r>
              <a:rPr lang="en" sz="2000" dirty="0"/>
              <a:t>Details in the paper</a:t>
            </a:r>
            <a:endParaRPr lang="en" sz="2400" dirty="0"/>
          </a:p>
          <a:p>
            <a:endParaRPr lang="en" sz="2400" dirty="0"/>
          </a:p>
          <a:p>
            <a:r>
              <a:rPr lang="en" sz="2400" dirty="0"/>
              <a:t>We provide comparisons among these algorithms: </a:t>
            </a:r>
          </a:p>
          <a:p>
            <a:pPr lvl="1"/>
            <a:r>
              <a:rPr lang="en" sz="2000" dirty="0"/>
              <a:t>Whether their easy to interpret / misinterpret </a:t>
            </a:r>
          </a:p>
          <a:p>
            <a:pPr lvl="1"/>
            <a:r>
              <a:rPr lang="en" sz="2000" dirty="0"/>
              <a:t>… </a:t>
            </a:r>
            <a:endParaRPr lang="en" sz="2400" dirty="0"/>
          </a:p>
          <a:p>
            <a:endParaRPr lang="en" sz="2400" dirty="0"/>
          </a:p>
          <a:p>
            <a:r>
              <a:rPr lang="en" sz="2400" dirty="0"/>
              <a:t>We compare usage patterns: </a:t>
            </a:r>
          </a:p>
          <a:p>
            <a:pPr lvl="1"/>
            <a:r>
              <a:rPr lang="en" sz="2000" dirty="0"/>
              <a:t>Surveying the field </a:t>
            </a:r>
          </a:p>
          <a:p>
            <a:pPr lvl="1"/>
            <a:r>
              <a:rPr lang="en" sz="2000" dirty="0"/>
              <a:t>Manual annotation of papers </a:t>
            </a:r>
          </a:p>
          <a:p>
            <a:pPr lvl="1"/>
            <a:endParaRPr lang="en" sz="2000" dirty="0"/>
          </a:p>
          <a:p>
            <a:r>
              <a:rPr lang="en" sz="2300" dirty="0" err="1"/>
              <a:t>HyBayes</a:t>
            </a:r>
            <a:r>
              <a:rPr lang="en" sz="2300" dirty="0"/>
              <a:t>: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allenai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HyBayes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2CB15-429C-CD4F-A9A7-29B68CF13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C73CA-B64E-0D4D-84D9-CECFAFD84283}"/>
              </a:ext>
            </a:extLst>
          </p:cNvPr>
          <p:cNvSpPr/>
          <p:nvPr/>
        </p:nvSpPr>
        <p:spPr>
          <a:xfrm>
            <a:off x="4836249" y="5721926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4966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7AFB4A-5A7E-AB41-A5FD-4B9DA2338C39}"/>
              </a:ext>
            </a:extLst>
          </p:cNvPr>
          <p:cNvSpPr txBox="1">
            <a:spLocks/>
          </p:cNvSpPr>
          <p:nvPr/>
        </p:nvSpPr>
        <p:spPr>
          <a:xfrm>
            <a:off x="838200" y="1559753"/>
            <a:ext cx="10378441" cy="456228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400" dirty="0"/>
              <a:t>The work surveys four different alternatives for hypothesis assessment. </a:t>
            </a:r>
          </a:p>
          <a:p>
            <a:pPr lvl="1"/>
            <a:r>
              <a:rPr lang="en" sz="2000" dirty="0"/>
              <a:t>Details in the paper</a:t>
            </a:r>
            <a:endParaRPr lang="en" sz="2400" dirty="0"/>
          </a:p>
          <a:p>
            <a:endParaRPr lang="en" sz="2400" dirty="0"/>
          </a:p>
          <a:p>
            <a:r>
              <a:rPr lang="en" sz="2400" dirty="0"/>
              <a:t>We provide comparisons among these algorithms: </a:t>
            </a:r>
          </a:p>
          <a:p>
            <a:pPr lvl="1"/>
            <a:r>
              <a:rPr lang="en" sz="2000" dirty="0"/>
              <a:t>Whether their easy to interpret / misinterpret </a:t>
            </a:r>
          </a:p>
          <a:p>
            <a:pPr lvl="1"/>
            <a:r>
              <a:rPr lang="en" sz="2000" dirty="0"/>
              <a:t>… </a:t>
            </a:r>
            <a:endParaRPr lang="en" sz="2400" dirty="0"/>
          </a:p>
          <a:p>
            <a:endParaRPr lang="en" sz="2400" dirty="0"/>
          </a:p>
          <a:p>
            <a:r>
              <a:rPr lang="en" sz="2400" dirty="0"/>
              <a:t>We compare usage patterns: </a:t>
            </a:r>
          </a:p>
          <a:p>
            <a:pPr lvl="1"/>
            <a:r>
              <a:rPr lang="en" sz="2000" dirty="0"/>
              <a:t>Surveying the field </a:t>
            </a:r>
          </a:p>
          <a:p>
            <a:pPr lvl="1"/>
            <a:r>
              <a:rPr lang="en" sz="2000" dirty="0"/>
              <a:t>Manual annotation of papers </a:t>
            </a:r>
          </a:p>
          <a:p>
            <a:pPr lvl="1"/>
            <a:endParaRPr lang="en" sz="2000" dirty="0"/>
          </a:p>
          <a:p>
            <a:r>
              <a:rPr lang="en" sz="2300" dirty="0" err="1"/>
              <a:t>HyBayes</a:t>
            </a:r>
            <a:r>
              <a:rPr lang="en" sz="2300" dirty="0"/>
              <a:t>: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allenai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HyBayes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2CB15-429C-CD4F-A9A7-29B68CF13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C73CA-B64E-0D4D-84D9-CECFAFD84283}"/>
              </a:ext>
            </a:extLst>
          </p:cNvPr>
          <p:cNvSpPr/>
          <p:nvPr/>
        </p:nvSpPr>
        <p:spPr>
          <a:xfrm>
            <a:off x="4836249" y="5721926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919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7AFB4A-5A7E-AB41-A5FD-4B9DA2338C39}"/>
              </a:ext>
            </a:extLst>
          </p:cNvPr>
          <p:cNvSpPr txBox="1">
            <a:spLocks/>
          </p:cNvSpPr>
          <p:nvPr/>
        </p:nvSpPr>
        <p:spPr>
          <a:xfrm>
            <a:off x="838200" y="1559753"/>
            <a:ext cx="10378441" cy="456228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400" dirty="0"/>
              <a:t>The work surveys four different alternatives for hypothesis assessment. </a:t>
            </a:r>
          </a:p>
          <a:p>
            <a:pPr lvl="1"/>
            <a:r>
              <a:rPr lang="en" sz="2000" dirty="0"/>
              <a:t>Details in the paper</a:t>
            </a:r>
            <a:endParaRPr lang="en" sz="2400" dirty="0"/>
          </a:p>
          <a:p>
            <a:endParaRPr lang="en" sz="2400" dirty="0"/>
          </a:p>
          <a:p>
            <a:r>
              <a:rPr lang="en" sz="2400" dirty="0"/>
              <a:t>We provide comparisons among these algorithms: </a:t>
            </a:r>
          </a:p>
          <a:p>
            <a:pPr lvl="1"/>
            <a:r>
              <a:rPr lang="en" sz="2000" dirty="0"/>
              <a:t>Whether their easy to interpret / misinterpret </a:t>
            </a:r>
          </a:p>
          <a:p>
            <a:pPr lvl="1"/>
            <a:r>
              <a:rPr lang="en" sz="2000" dirty="0"/>
              <a:t>… </a:t>
            </a:r>
            <a:endParaRPr lang="en" sz="2400" dirty="0"/>
          </a:p>
          <a:p>
            <a:endParaRPr lang="en" sz="2400" dirty="0"/>
          </a:p>
          <a:p>
            <a:r>
              <a:rPr lang="en" sz="2400" dirty="0"/>
              <a:t>We compare usage patterns: </a:t>
            </a:r>
          </a:p>
          <a:p>
            <a:pPr lvl="1"/>
            <a:r>
              <a:rPr lang="en" sz="2000" dirty="0"/>
              <a:t>Surveying the field </a:t>
            </a:r>
          </a:p>
          <a:p>
            <a:pPr lvl="1"/>
            <a:r>
              <a:rPr lang="en" sz="2000" dirty="0"/>
              <a:t>Manual annotation of papers </a:t>
            </a:r>
          </a:p>
          <a:p>
            <a:pPr lvl="1"/>
            <a:endParaRPr lang="en" sz="2000" dirty="0"/>
          </a:p>
          <a:p>
            <a:r>
              <a:rPr lang="en" sz="2300" dirty="0" err="1"/>
              <a:t>HyBayes</a:t>
            </a:r>
            <a:r>
              <a:rPr lang="en" sz="2300" dirty="0"/>
              <a:t>: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allenai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HyBayes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2CB15-429C-CD4F-A9A7-29B68CF13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C73CA-B64E-0D4D-84D9-CECFAFD84283}"/>
              </a:ext>
            </a:extLst>
          </p:cNvPr>
          <p:cNvSpPr/>
          <p:nvPr/>
        </p:nvSpPr>
        <p:spPr>
          <a:xfrm>
            <a:off x="4836249" y="5721926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4623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7AFB4A-5A7E-AB41-A5FD-4B9DA2338C39}"/>
              </a:ext>
            </a:extLst>
          </p:cNvPr>
          <p:cNvSpPr txBox="1">
            <a:spLocks/>
          </p:cNvSpPr>
          <p:nvPr/>
        </p:nvSpPr>
        <p:spPr>
          <a:xfrm>
            <a:off x="838200" y="1559753"/>
            <a:ext cx="10378441" cy="4562283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2400" dirty="0"/>
              <a:t>The work surveys four different alternatives for hypothesis assessment. </a:t>
            </a:r>
          </a:p>
          <a:p>
            <a:pPr lvl="1"/>
            <a:r>
              <a:rPr lang="en" sz="2000" dirty="0"/>
              <a:t>Details in the paper</a:t>
            </a:r>
            <a:endParaRPr lang="en" sz="2400" dirty="0"/>
          </a:p>
          <a:p>
            <a:endParaRPr lang="en" sz="2400" dirty="0"/>
          </a:p>
          <a:p>
            <a:r>
              <a:rPr lang="en" sz="2400" dirty="0"/>
              <a:t>We provide comparisons among these algorithms: </a:t>
            </a:r>
          </a:p>
          <a:p>
            <a:pPr lvl="1"/>
            <a:r>
              <a:rPr lang="en" sz="2000" dirty="0"/>
              <a:t>Whether their easy to interpret / misinterpret </a:t>
            </a:r>
          </a:p>
          <a:p>
            <a:pPr lvl="1"/>
            <a:r>
              <a:rPr lang="en" sz="2000" dirty="0"/>
              <a:t>… </a:t>
            </a:r>
            <a:endParaRPr lang="en" sz="2400" dirty="0"/>
          </a:p>
          <a:p>
            <a:endParaRPr lang="en" sz="2400" dirty="0"/>
          </a:p>
          <a:p>
            <a:r>
              <a:rPr lang="en" sz="2400" dirty="0"/>
              <a:t>We compare usage patterns: </a:t>
            </a:r>
          </a:p>
          <a:p>
            <a:pPr lvl="1"/>
            <a:r>
              <a:rPr lang="en" sz="2000" dirty="0"/>
              <a:t>Surveying the field </a:t>
            </a:r>
          </a:p>
          <a:p>
            <a:pPr lvl="1"/>
            <a:r>
              <a:rPr lang="en" sz="2000" dirty="0"/>
              <a:t>Manual annotation of papers </a:t>
            </a:r>
          </a:p>
          <a:p>
            <a:pPr lvl="1"/>
            <a:endParaRPr lang="en" sz="2000" dirty="0"/>
          </a:p>
          <a:p>
            <a:r>
              <a:rPr lang="en" sz="2300" dirty="0" err="1"/>
              <a:t>HyBayes</a:t>
            </a:r>
            <a:r>
              <a:rPr lang="en" sz="2300" dirty="0"/>
              <a:t>: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allenai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HyBayes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2CB15-429C-CD4F-A9A7-29B68CF13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C73CA-B64E-0D4D-84D9-CECFAFD84283}"/>
              </a:ext>
            </a:extLst>
          </p:cNvPr>
          <p:cNvSpPr/>
          <p:nvPr/>
        </p:nvSpPr>
        <p:spPr>
          <a:xfrm>
            <a:off x="4836249" y="5721926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900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0B214-6B28-AD4B-A56D-7F28519D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tools considered in this work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5F84C4-0EA5-CA40-8F74-C6D875563680}"/>
              </a:ext>
            </a:extLst>
          </p:cNvPr>
          <p:cNvGrpSpPr/>
          <p:nvPr/>
        </p:nvGrpSpPr>
        <p:grpSpPr>
          <a:xfrm>
            <a:off x="2831329" y="2177833"/>
            <a:ext cx="6303309" cy="3329116"/>
            <a:chOff x="3509645" y="2373041"/>
            <a:chExt cx="5012882" cy="27478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6FDAE1-C55F-704E-BF53-EFE0392FF302}"/>
                </a:ext>
              </a:extLst>
            </p:cNvPr>
            <p:cNvSpPr/>
            <p:nvPr/>
          </p:nvSpPr>
          <p:spPr>
            <a:xfrm>
              <a:off x="3509645" y="2373041"/>
              <a:ext cx="2417401" cy="1283299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p-value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D0BD61-1E64-964C-8A7A-00CD7B67EA67}"/>
                </a:ext>
              </a:extLst>
            </p:cNvPr>
            <p:cNvSpPr/>
            <p:nvPr/>
          </p:nvSpPr>
          <p:spPr>
            <a:xfrm>
              <a:off x="6105126" y="2373041"/>
              <a:ext cx="2417401" cy="12832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Bayes Factor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15061C3-10EA-084F-B9B0-40C9D67DEB72}"/>
                </a:ext>
              </a:extLst>
            </p:cNvPr>
            <p:cNvSpPr/>
            <p:nvPr/>
          </p:nvSpPr>
          <p:spPr>
            <a:xfrm>
              <a:off x="3509645" y="3837634"/>
              <a:ext cx="2417401" cy="12832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Confidence Interval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7B3FB28-2B00-7B48-B2AE-12567C6344CB}"/>
                </a:ext>
              </a:extLst>
            </p:cNvPr>
            <p:cNvSpPr/>
            <p:nvPr/>
          </p:nvSpPr>
          <p:spPr>
            <a:xfrm>
              <a:off x="6105126" y="3837634"/>
              <a:ext cx="2417401" cy="1283299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Posterior Interval</a:t>
              </a: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398BA7D-E1BB-0E4D-8A2F-0AE07BA0E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718326"/>
      </p:ext>
    </p:extLst>
  </p:cSld>
  <p:clrMapOvr>
    <a:masterClrMapping/>
  </p:clrMapOvr>
</p:sld>
</file>

<file path=ppt/theme/theme1.xml><?xml version="1.0" encoding="utf-8"?>
<a:theme xmlns:a="http://schemas.openxmlformats.org/drawingml/2006/main" name="AI2 PPT Theme">
  <a:themeElements>
    <a:clrScheme name="AI2 PPT Colors">
      <a:dk1>
        <a:srgbClr val="303845"/>
      </a:dk1>
      <a:lt1>
        <a:srgbClr val="FFFFFF"/>
      </a:lt1>
      <a:dk2>
        <a:srgbClr val="1A4595"/>
      </a:dk2>
      <a:lt2>
        <a:srgbClr val="E8ECF2"/>
      </a:lt2>
      <a:accent1>
        <a:srgbClr val="255ED3"/>
      </a:accent1>
      <a:accent2>
        <a:srgbClr val="00D5FF"/>
      </a:accent2>
      <a:accent3>
        <a:srgbClr val="AEB7C3"/>
      </a:accent3>
      <a:accent4>
        <a:srgbClr val="8879DE"/>
      </a:accent4>
      <a:accent5>
        <a:srgbClr val="FFBB00"/>
      </a:accent5>
      <a:accent6>
        <a:srgbClr val="16C3CF"/>
      </a:accent6>
      <a:hlink>
        <a:srgbClr val="255ED3"/>
      </a:hlink>
      <a:folHlink>
        <a:srgbClr val="265ED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2 Presentation Template" id="{8CF36B9A-930F-6C46-B116-42DBDD5C122F}" vid="{37D74BBC-B087-5D4D-857E-2E1958334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AI2 PPT Theme</Template>
  <TotalTime>8784</TotalTime>
  <Words>3593</Words>
  <Application>Microsoft Macintosh PowerPoint</Application>
  <PresentationFormat>Widescreen</PresentationFormat>
  <Paragraphs>898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Calibri</vt:lpstr>
      <vt:lpstr>Cambria Math</vt:lpstr>
      <vt:lpstr>Consolas</vt:lpstr>
      <vt:lpstr>Corbel</vt:lpstr>
      <vt:lpstr>AI2 PPT Theme</vt:lpstr>
      <vt:lpstr>Not All Claims are Created Equal:  Choosing the Right Statistical Approach to Assess Hypotheses</vt:lpstr>
      <vt:lpstr>This work</vt:lpstr>
      <vt:lpstr>This work</vt:lpstr>
      <vt:lpstr>This work</vt:lpstr>
      <vt:lpstr>This work</vt:lpstr>
      <vt:lpstr>This work</vt:lpstr>
      <vt:lpstr>This work</vt:lpstr>
      <vt:lpstr>This work</vt:lpstr>
      <vt:lpstr>Statistical tools considered in this work </vt:lpstr>
      <vt:lpstr>Contributions</vt:lpstr>
      <vt:lpstr>Contributions</vt:lpstr>
      <vt:lpstr>Contributions</vt:lpstr>
      <vt:lpstr>Contributions</vt:lpstr>
      <vt:lpstr>Contributions</vt:lpstr>
      <vt:lpstr>Contributions</vt:lpstr>
      <vt:lpstr>Contributions</vt:lpstr>
      <vt:lpstr>Contributions</vt:lpstr>
      <vt:lpstr>Contributions</vt:lpstr>
      <vt:lpstr>A Typical AI Experiment </vt:lpstr>
      <vt:lpstr>A Typical AI Experiment </vt:lpstr>
      <vt:lpstr>A Typical AI Experiment </vt:lpstr>
      <vt:lpstr>A Typical AI Experiment </vt:lpstr>
      <vt:lpstr>A Typical AI Experiment </vt:lpstr>
      <vt:lpstr>A Typical AI Experiment </vt:lpstr>
      <vt:lpstr>Statistical tools: big picture</vt:lpstr>
      <vt:lpstr>Statistical tools: big picture</vt:lpstr>
      <vt:lpstr>Statistical tools: big picture</vt:lpstr>
      <vt:lpstr>Statistical tools: big picture</vt:lpstr>
      <vt:lpstr>Statistical tools: big picture</vt:lpstr>
      <vt:lpstr>Statistical tools: big picture</vt:lpstr>
      <vt:lpstr>Statistical tools: big picture</vt:lpstr>
      <vt:lpstr>Statistical tools: big picture</vt:lpstr>
      <vt:lpstr>Statistical tools: big picture</vt:lpstr>
      <vt:lpstr>Statistical tools: big picture</vt:lpstr>
      <vt:lpstr>Statistical tools: big picture</vt:lpstr>
      <vt:lpstr>Statistical tools: big picture</vt:lpstr>
      <vt:lpstr>Statistical tools: big picture</vt:lpstr>
      <vt:lpstr>Statistical tools: big picture</vt:lpstr>
      <vt:lpstr>Statistical tools: big picture</vt:lpstr>
      <vt:lpstr>PowerPoint Presentation</vt:lpstr>
      <vt:lpstr>PowerPoint Presentation</vt:lpstr>
      <vt:lpstr>Trends and Patterns in the field</vt:lpstr>
      <vt:lpstr>Trends and Patterns in the field</vt:lpstr>
      <vt:lpstr>Trends and Patterns in the field</vt:lpstr>
      <vt:lpstr>Trends and Patterns in the field</vt:lpstr>
      <vt:lpstr>Trends and Patterns in the field</vt:lpstr>
      <vt:lpstr>Trends and Patterns in the field</vt:lpstr>
      <vt:lpstr>Trends and Patterns in the field</vt:lpstr>
      <vt:lpstr>Trends and Patterns in the field</vt:lpstr>
      <vt:lpstr>Lack of exposure to alternative algorithms</vt:lpstr>
      <vt:lpstr>Lack of exposure to alternative algorithms</vt:lpstr>
      <vt:lpstr>Lack of exposure to alternative algorithms</vt:lpstr>
      <vt:lpstr>Lack of exposure to alternative algorithms</vt:lpstr>
      <vt:lpstr>Lack of exposure to alternative algorithms</vt:lpstr>
      <vt:lpstr>PowerPoint Presentation</vt:lpstr>
      <vt:lpstr>PowerPoint Presentation</vt:lpstr>
      <vt:lpstr>PowerPoint Presentation</vt:lpstr>
      <vt:lpstr>Are we good at interpreting the p-values?</vt:lpstr>
      <vt:lpstr>Are we good at interpreting the p-values?</vt:lpstr>
      <vt:lpstr>Are we good at interpreting the p-values?</vt:lpstr>
      <vt:lpstr>A Survey Question: Interpreting P-value (1)</vt:lpstr>
      <vt:lpstr>A Survey Question: Interpreting P-value (1)</vt:lpstr>
      <vt:lpstr>A Survey Question: Interpreting P-value (1)</vt:lpstr>
      <vt:lpstr>A Survey Question: Interpreting P-value (1)</vt:lpstr>
      <vt:lpstr>A Survey Question: Interpreting P-value (2)</vt:lpstr>
      <vt:lpstr>A Survey Question: Interpreting P-value (2)</vt:lpstr>
      <vt:lpstr>A Survey Question: Interpreting P-value (2)</vt:lpstr>
      <vt:lpstr>A Survey Question: Interpreting P-value (2)</vt:lpstr>
      <vt:lpstr>A Survey Question: Interpreting P-value (2)</vt:lpstr>
      <vt:lpstr>Ease of interpretation: Bayesians vs Freq.</vt:lpstr>
      <vt:lpstr>Ease of interpretation: Bayesians vs Freq.</vt:lpstr>
      <vt:lpstr>Ease of interpretation: Bayesians vs Freq.</vt:lpstr>
      <vt:lpstr>Ease of interpretation: Bayesians vs Freq.</vt:lpstr>
      <vt:lpstr>PowerPoint Presentation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All Claims are Created Equal:  Choosing the Right Statistical Approach to Assess Hypotheses</dc:title>
  <dc:creator>Daniel Khashabi</dc:creator>
  <cp:lastModifiedBy>Daniel Khashabi</cp:lastModifiedBy>
  <cp:revision>121</cp:revision>
  <dcterms:created xsi:type="dcterms:W3CDTF">2020-06-11T07:05:18Z</dcterms:created>
  <dcterms:modified xsi:type="dcterms:W3CDTF">2020-06-18T06:16:31Z</dcterms:modified>
</cp:coreProperties>
</file>